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notesSlides/notesSlide16.xml" ContentType="application/vnd.openxmlformats-officedocument.presentationml.notesSlide+xml"/>
  <Override PartName="/ppt/notesSlides/notesSlide21.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wmf" ContentType="image/x-wmf"/>
  <Override PartName="/ppt/notesSlides/notesSlide7.xml" ContentType="application/vnd.openxmlformats-officedocument.presentationml.notes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19.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17.xml" ContentType="application/vnd.openxmlformats-officedocument.presentationml.notesSlide+xml"/>
  <Override PartName="/ppt/media/audio1.bin" ContentType="audio/unknown"/>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notesSlides/notesSlide18.xml" ContentType="application/vnd.openxmlformats-officedocument.presentationml.notesSlide+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pdf" ContentType="application/pdf"/>
  <Default Extension="gif" ContentType="image/gif"/>
  <Override PartName="/ppt/slides/slide19.xml" ContentType="application/vnd.openxmlformats-officedocument.presentationml.slide+xml"/>
  <Override PartName="/ppt/slides/slide12.xml" ContentType="application/vnd.openxmlformats-officedocument.presentationml.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3"/>
  </p:notesMasterIdLst>
  <p:sldIdLst>
    <p:sldId id="256" r:id="rId2"/>
    <p:sldId id="257" r:id="rId3"/>
    <p:sldId id="282" r:id="rId4"/>
    <p:sldId id="277" r:id="rId5"/>
    <p:sldId id="278" r:id="rId6"/>
    <p:sldId id="264" r:id="rId7"/>
    <p:sldId id="258" r:id="rId8"/>
    <p:sldId id="265" r:id="rId9"/>
    <p:sldId id="272" r:id="rId10"/>
    <p:sldId id="273" r:id="rId11"/>
    <p:sldId id="267" r:id="rId12"/>
    <p:sldId id="274" r:id="rId13"/>
    <p:sldId id="270" r:id="rId14"/>
    <p:sldId id="275" r:id="rId15"/>
    <p:sldId id="276" r:id="rId16"/>
    <p:sldId id="269" r:id="rId17"/>
    <p:sldId id="279" r:id="rId18"/>
    <p:sldId id="280" r:id="rId19"/>
    <p:sldId id="281" r:id="rId20"/>
    <p:sldId id="271" r:id="rId21"/>
    <p:sldId id="283"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02" autoAdjust="0"/>
    <p:restoredTop sz="94649" autoAdjust="0"/>
  </p:normalViewPr>
  <p:slideViewPr>
    <p:cSldViewPr snapToGrid="0" snapToObjects="1">
      <p:cViewPr varScale="1">
        <p:scale>
          <a:sx n="97" d="100"/>
          <a:sy n="97" d="100"/>
        </p:scale>
        <p:origin x="-67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heme" Target="theme/theme1.xml"/><Relationship Id="rId14" Type="http://schemas.openxmlformats.org/officeDocument/2006/relationships/slide" Target="slides/slide13.xml"/><Relationship Id="rId23" Type="http://schemas.openxmlformats.org/officeDocument/2006/relationships/notesMaster" Target="notesMasters/notesMaster1.xml"/><Relationship Id="rId4" Type="http://schemas.openxmlformats.org/officeDocument/2006/relationships/slide" Target="slides/slide3.xml"/><Relationship Id="rId28" Type="http://schemas.openxmlformats.org/officeDocument/2006/relationships/tableStyles" Target="tableStyles.xml"/><Relationship Id="rId26" Type="http://schemas.openxmlformats.org/officeDocument/2006/relationships/viewProps" Target="viewProp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1F9294-A5E3-44DC-996C-A81670B7B6BA}" type="datetimeFigureOut">
              <a:rPr lang="en-US" smtClean="0"/>
              <a:pPr/>
              <a:t>11/1/11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69309B-6321-4B99-AD95-EB916C384D9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69309B-6321-4B99-AD95-EB916C384D9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1FBCA6B-1DDA-AF4A-BFA7-25210E787F73}"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C3C5B-CCD2-3145-943E-6A39D0E5D1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FBCA6B-1DDA-AF4A-BFA7-25210E787F73}"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C3C5B-CCD2-3145-943E-6A39D0E5D1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FBCA6B-1DDA-AF4A-BFA7-25210E787F73}"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C3C5B-CCD2-3145-943E-6A39D0E5D1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FBCA6B-1DDA-AF4A-BFA7-25210E787F73}"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C3C5B-CCD2-3145-943E-6A39D0E5D1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FBCA6B-1DDA-AF4A-BFA7-25210E787F73}"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C3C5B-CCD2-3145-943E-6A39D0E5D1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1FBCA6B-1DDA-AF4A-BFA7-25210E787F73}"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4C3C5B-CCD2-3145-943E-6A39D0E5D1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1FBCA6B-1DDA-AF4A-BFA7-25210E787F73}" type="datetimeFigureOut">
              <a:rPr lang="en-US" smtClean="0"/>
              <a:pPr/>
              <a:t>11/1/11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4C3C5B-CCD2-3145-943E-6A39D0E5D1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FBCA6B-1DDA-AF4A-BFA7-25210E787F73}" type="datetimeFigureOut">
              <a:rPr lang="en-US" smtClean="0"/>
              <a:pPr/>
              <a:t>11/1/11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4C3C5B-CCD2-3145-943E-6A39D0E5D1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FBCA6B-1DDA-AF4A-BFA7-25210E787F73}" type="datetimeFigureOut">
              <a:rPr lang="en-US" smtClean="0"/>
              <a:pPr/>
              <a:t>11/1/11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4C3C5B-CCD2-3145-943E-6A39D0E5D1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FBCA6B-1DDA-AF4A-BFA7-25210E787F73}"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4C3C5B-CCD2-3145-943E-6A39D0E5D1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FBCA6B-1DDA-AF4A-BFA7-25210E787F73}"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4C3C5B-CCD2-3145-943E-6A39D0E5D1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FBCA6B-1DDA-AF4A-BFA7-25210E787F73}" type="datetimeFigureOut">
              <a:rPr lang="en-US" smtClean="0"/>
              <a:pPr/>
              <a:t>11/1/11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4C3C5B-CCD2-3145-943E-6A39D0E5D16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4" Type="http://schemas.openxmlformats.org/officeDocument/2006/relationships/image" Target="../media/image5.wmf"/><Relationship Id="rId4" Type="http://schemas.openxmlformats.org/officeDocument/2006/relationships/image" Target="../media/image1.jpeg"/><Relationship Id="rId7" Type="http://schemas.openxmlformats.org/officeDocument/2006/relationships/image" Target="../media/image2.png"/><Relationship Id="rId11" Type="http://schemas.openxmlformats.org/officeDocument/2006/relationships/slide" Target="slide6.xml"/><Relationship Id="rId1" Type="http://schemas.openxmlformats.org/officeDocument/2006/relationships/audio" Target="file:///C:\Users\Grace\AppData\Local\Microsoft\Windows\Temporary%20Internet%20Files\Content.IE5\N12M4GC5\MS900054281%5b1%5d.mid" TargetMode="External"/><Relationship Id="rId6" Type="http://schemas.openxmlformats.org/officeDocument/2006/relationships/image" Target="../media/image2.pdf"/><Relationship Id="rId16" Type="http://schemas.openxmlformats.org/officeDocument/2006/relationships/image" Target="../media/image6.png"/><Relationship Id="rId8" Type="http://schemas.openxmlformats.org/officeDocument/2006/relationships/slide" Target="slide5.xml"/><Relationship Id="rId13" Type="http://schemas.openxmlformats.org/officeDocument/2006/relationships/slide" Target="slide2.xml"/><Relationship Id="rId10" Type="http://schemas.openxmlformats.org/officeDocument/2006/relationships/image" Target="../media/image3.png"/><Relationship Id="rId5" Type="http://schemas.openxmlformats.org/officeDocument/2006/relationships/slide" Target="slide4.xml"/><Relationship Id="rId15" Type="http://schemas.openxmlformats.org/officeDocument/2006/relationships/slide" Target="slide3.xml"/><Relationship Id="rId12" Type="http://schemas.openxmlformats.org/officeDocument/2006/relationships/image" Target="../media/image4.gif"/><Relationship Id="rId17" Type="http://schemas.openxmlformats.org/officeDocument/2006/relationships/image" Target="../media/image7.png"/><Relationship Id="rId2" Type="http://schemas.openxmlformats.org/officeDocument/2006/relationships/slideLayout" Target="../slideLayouts/slideLayout7.xml"/><Relationship Id="rId9" Type="http://schemas.openxmlformats.org/officeDocument/2006/relationships/image" Target="../media/image3.pdf"/><Relationship Id="rId3"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slide" Target="slide11.xml"/><Relationship Id="rId4" Type="http://schemas.openxmlformats.org/officeDocument/2006/relationships/hyperlink" Target="http://www.nps.gov/stli/historyculture/index.htm" TargetMode="External"/><Relationship Id="rId5" Type="http://schemas.openxmlformats.org/officeDocument/2006/relationships/hyperlink" Target="http://www.nps.gov/stli/photosmultimedia/Winter-2009-2010.htm" TargetMode="External"/><Relationship Id="rId7" Type="http://schemas.openxmlformats.org/officeDocument/2006/relationships/image" Target="../media/image13.png"/><Relationship Id="rId1" Type="http://schemas.openxmlformats.org/officeDocument/2006/relationships/video" Target="file:///F:\Eiffel%20Tower%20Detail.mov" TargetMode="External"/><Relationship Id="rId2" Type="http://schemas.openxmlformats.org/officeDocument/2006/relationships/slideLayout" Target="../slideLayouts/slideLayout7.xml"/><Relationship Id="rId9" Type="http://schemas.openxmlformats.org/officeDocument/2006/relationships/image" Target="../media/image12.wmf"/><Relationship Id="rId3" Type="http://schemas.openxmlformats.org/officeDocument/2006/relationships/notesSlide" Target="../notesSlides/notesSlide10.xml"/><Relationship Id="rId6" Type="http://schemas.openxmlformats.org/officeDocument/2006/relationships/image" Target="../media/image15.jpeg"/></Relationships>
</file>

<file path=ppt/slides/_rels/slide11.xml.rels><?xml version="1.0" encoding="UTF-8" standalone="yes"?>
<Relationships xmlns="http://schemas.openxmlformats.org/package/2006/relationships"><Relationship Id="rId8" Type="http://schemas.openxmlformats.org/officeDocument/2006/relationships/image" Target="../media/image12.wmf"/><Relationship Id="rId4" Type="http://schemas.openxmlformats.org/officeDocument/2006/relationships/image" Target="../media/image16.jpeg"/><Relationship Id="rId5" Type="http://schemas.openxmlformats.org/officeDocument/2006/relationships/hyperlink" Target="http://www.notredamedeparis.fr/The-west-facade" TargetMode="External"/><Relationship Id="rId7" Type="http://schemas.openxmlformats.org/officeDocument/2006/relationships/slide" Target="slide12.xml"/><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hyperlink" Target="http://www.notredamedeparis.fr/-English-" TargetMode="External"/><Relationship Id="rId6" Type="http://schemas.openxmlformats.org/officeDocument/2006/relationships/image" Target="../media/image9.gif"/></Relationships>
</file>

<file path=ppt/slides/_rels/slide12.xml.rels><?xml version="1.0" encoding="UTF-8" standalone="yes"?>
<Relationships xmlns="http://schemas.openxmlformats.org/package/2006/relationships"><Relationship Id="rId8" Type="http://schemas.openxmlformats.org/officeDocument/2006/relationships/image" Target="../media/image12.wmf"/><Relationship Id="rId4" Type="http://schemas.openxmlformats.org/officeDocument/2006/relationships/hyperlink" Target="http://www.notredamedeparis.fr/Liturgy-in-the-cathedral-church" TargetMode="External"/><Relationship Id="rId5" Type="http://schemas.openxmlformats.org/officeDocument/2006/relationships/image" Target="../media/image17.jpeg"/><Relationship Id="rId7" Type="http://schemas.openxmlformats.org/officeDocument/2006/relationships/slide" Target="slide13.xml"/><Relationship Id="rId1" Type="http://schemas.openxmlformats.org/officeDocument/2006/relationships/video" Target="file:///F:\Notre%20Dame%20Cathedral%20Intro.mov" TargetMode="External"/><Relationship Id="rId2" Type="http://schemas.openxmlformats.org/officeDocument/2006/relationships/slideLayout" Target="../slideLayouts/slideLayout7.xml"/><Relationship Id="rId3" Type="http://schemas.openxmlformats.org/officeDocument/2006/relationships/notesSlide" Target="../notesSlides/notesSlide12.xml"/><Relationship Id="rId6"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4" Type="http://schemas.openxmlformats.org/officeDocument/2006/relationships/hyperlink" Target="http://www.youtube.com/watch?v=Mu6qEaAyaEU&amp;NR=1" TargetMode="External"/><Relationship Id="rId10" Type="http://schemas.openxmlformats.org/officeDocument/2006/relationships/image" Target="../media/image12.wmf"/><Relationship Id="rId5" Type="http://schemas.openxmlformats.org/officeDocument/2006/relationships/image" Target="../media/image18.gif"/><Relationship Id="rId7" Type="http://schemas.openxmlformats.org/officeDocument/2006/relationships/image" Target="../media/image9.gif"/><Relationship Id="rId1" Type="http://schemas.openxmlformats.org/officeDocument/2006/relationships/video" Target="file:///F:\Next%20Stop%20the%20louvre.mov" TargetMode="External"/><Relationship Id="rId2" Type="http://schemas.openxmlformats.org/officeDocument/2006/relationships/slideLayout" Target="../slideLayouts/slideLayout7.xml"/><Relationship Id="rId9" Type="http://schemas.openxmlformats.org/officeDocument/2006/relationships/slide" Target="slide14.xml"/><Relationship Id="rId3" Type="http://schemas.openxmlformats.org/officeDocument/2006/relationships/notesSlide" Target="../notesSlides/notesSlide13.xml"/><Relationship Id="rId6" Type="http://schemas.openxmlformats.org/officeDocument/2006/relationships/hyperlink" Target="http://www.louvre.fr/llv/musee/visite_virtuelle.jsp?bmLocale=en"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12.wmf"/><Relationship Id="rId4" Type="http://schemas.openxmlformats.org/officeDocument/2006/relationships/notesSlide" Target="../notesSlides/notesSlide14.xml"/><Relationship Id="rId5" Type="http://schemas.openxmlformats.org/officeDocument/2006/relationships/image" Target="../media/image19.jpeg"/><Relationship Id="rId7" Type="http://schemas.openxmlformats.org/officeDocument/2006/relationships/slide" Target="slide15.xml"/><Relationship Id="rId1" Type="http://schemas.openxmlformats.org/officeDocument/2006/relationships/video" Target="file:///F:\Louvre%20Intro%20.mov" TargetMode="External"/><Relationship Id="rId2" Type="http://schemas.openxmlformats.org/officeDocument/2006/relationships/video" Target="file:///F:\Paris%20Intro%20Part%202.mov" TargetMode="External"/><Relationship Id="rId3" Type="http://schemas.openxmlformats.org/officeDocument/2006/relationships/slideLayout" Target="../slideLayouts/slideLayout7.xml"/><Relationship Id="rId6" Type="http://schemas.openxmlformats.org/officeDocument/2006/relationships/image" Target="../media/image13.png"/></Relationships>
</file>

<file path=ppt/slides/_rels/slide15.xml.rels><?xml version="1.0" encoding="UTF-8" standalone="yes"?>
<Relationships xmlns="http://schemas.openxmlformats.org/package/2006/relationships"><Relationship Id="rId8" Type="http://schemas.openxmlformats.org/officeDocument/2006/relationships/slide" Target="slide16.xml"/><Relationship Id="rId4" Type="http://schemas.openxmlformats.org/officeDocument/2006/relationships/hyperlink" Target="http://www.louvre.fr/llv/musee/histoire_louvre.jsp?bmLocale=en" TargetMode="External"/><Relationship Id="rId5" Type="http://schemas.openxmlformats.org/officeDocument/2006/relationships/hyperlink" Target="http://www.britannica.com/EBchecked/topic/349082/Louis-XV" TargetMode="External"/><Relationship Id="rId7" Type="http://schemas.openxmlformats.org/officeDocument/2006/relationships/image" Target="../media/image13.png"/><Relationship Id="rId1" Type="http://schemas.openxmlformats.org/officeDocument/2006/relationships/video" Target="file:///F:\Louvre%20Part%202.mov" TargetMode="External"/><Relationship Id="rId2" Type="http://schemas.openxmlformats.org/officeDocument/2006/relationships/slideLayout" Target="../slideLayouts/slideLayout7.xml"/><Relationship Id="rId9" Type="http://schemas.openxmlformats.org/officeDocument/2006/relationships/image" Target="../media/image12.wmf"/><Relationship Id="rId3" Type="http://schemas.openxmlformats.org/officeDocument/2006/relationships/notesSlide" Target="../notesSlides/notesSlide15.xml"/><Relationship Id="rId6" Type="http://schemas.openxmlformats.org/officeDocument/2006/relationships/image" Target="../media/image20.gif"/></Relationships>
</file>

<file path=ppt/slides/_rels/slide16.xml.rels><?xml version="1.0" encoding="UTF-8" standalone="yes"?>
<Relationships xmlns="http://schemas.openxmlformats.org/package/2006/relationships"><Relationship Id="rId8" Type="http://schemas.openxmlformats.org/officeDocument/2006/relationships/image" Target="../media/image13.png"/><Relationship Id="rId4" Type="http://schemas.openxmlformats.org/officeDocument/2006/relationships/hyperlink" Target="http://www.youtube.com/watch?v=8nsFvhw4mwA&amp;feature=relmfu" TargetMode="External"/><Relationship Id="rId10" Type="http://schemas.openxmlformats.org/officeDocument/2006/relationships/image" Target="../media/image12.wmf"/><Relationship Id="rId5" Type="http://schemas.openxmlformats.org/officeDocument/2006/relationships/image" Target="../media/image21.gif"/><Relationship Id="rId7" Type="http://schemas.openxmlformats.org/officeDocument/2006/relationships/image" Target="../media/image9.gif"/><Relationship Id="rId1" Type="http://schemas.openxmlformats.org/officeDocument/2006/relationships/video" Target="file:///F:\Orsay%20Intro%201.mov" TargetMode="External"/><Relationship Id="rId2" Type="http://schemas.openxmlformats.org/officeDocument/2006/relationships/slideLayout" Target="../slideLayouts/slideLayout7.xml"/><Relationship Id="rId9" Type="http://schemas.openxmlformats.org/officeDocument/2006/relationships/slide" Target="slide17.xml"/><Relationship Id="rId3" Type="http://schemas.openxmlformats.org/officeDocument/2006/relationships/notesSlide" Target="../notesSlides/notesSlide16.xml"/><Relationship Id="rId6" Type="http://schemas.openxmlformats.org/officeDocument/2006/relationships/hyperlink" Target="http://www.musee-orsay.fr/en/collections/overview.html" TargetMode="External"/></Relationships>
</file>

<file path=ppt/slides/_rels/slide17.xml.rels><?xml version="1.0" encoding="UTF-8" standalone="yes"?>
<Relationships xmlns="http://schemas.openxmlformats.org/package/2006/relationships"><Relationship Id="rId6" Type="http://schemas.openxmlformats.org/officeDocument/2006/relationships/image" Target="../media/image12.wmf"/><Relationship Id="rId4" Type="http://schemas.openxmlformats.org/officeDocument/2006/relationships/hyperlink" Target="http://en.wikipedia.org/wiki/Orsay_Museum" TargetMode="External"/><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22.jpeg"/><Relationship Id="rId5" Type="http://schemas.openxmlformats.org/officeDocument/2006/relationships/slide" Target="slide18.xml"/></Relationships>
</file>

<file path=ppt/slides/_rels/slide18.xml.rels><?xml version="1.0" encoding="UTF-8" standalone="yes"?>
<Relationships xmlns="http://schemas.openxmlformats.org/package/2006/relationships"><Relationship Id="rId6" Type="http://schemas.openxmlformats.org/officeDocument/2006/relationships/image" Target="../media/image12.wmf"/><Relationship Id="rId4" Type="http://schemas.openxmlformats.org/officeDocument/2006/relationships/hyperlink" Target="http://en.wikipedia.org/wiki/Orsay_Museum" TargetMode="External"/><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23.jpeg"/><Relationship Id="rId5" Type="http://schemas.openxmlformats.org/officeDocument/2006/relationships/slide" Target="slide19.xml"/></Relationships>
</file>

<file path=ppt/slides/_rels/slide19.xml.rels><?xml version="1.0" encoding="UTF-8" standalone="yes"?>
<Relationships xmlns="http://schemas.openxmlformats.org/package/2006/relationships"><Relationship Id="rId8" Type="http://schemas.openxmlformats.org/officeDocument/2006/relationships/image" Target="../media/image24.png"/><Relationship Id="rId4" Type="http://schemas.openxmlformats.org/officeDocument/2006/relationships/image" Target="../media/image9.gif"/><Relationship Id="rId5" Type="http://schemas.openxmlformats.org/officeDocument/2006/relationships/image" Target="../media/image4.gif"/><Relationship Id="rId7" Type="http://schemas.openxmlformats.org/officeDocument/2006/relationships/image" Target="../media/image12.wmf"/><Relationship Id="rId1" Type="http://schemas.openxmlformats.org/officeDocument/2006/relationships/audio" Target="../media/audio1.bin"/><Relationship Id="rId2" Type="http://schemas.openxmlformats.org/officeDocument/2006/relationships/slideLayout" Target="../slideLayouts/slideLayout7.xml"/><Relationship Id="rId3" Type="http://schemas.openxmlformats.org/officeDocument/2006/relationships/notesSlide" Target="../notesSlides/notesSlide19.xml"/><Relationship Id="rId6" Type="http://schemas.openxmlformats.org/officeDocument/2006/relationships/slide" Target="slide20.xml"/></Relationships>
</file>

<file path=ppt/slides/_rels/slide2.xml.rels><?xml version="1.0" encoding="UTF-8" standalone="yes"?>
<Relationships xmlns="http://schemas.openxmlformats.org/package/2006/relationships"><Relationship Id="rId4" Type="http://schemas.openxmlformats.org/officeDocument/2006/relationships/image" Target="../media/image8.gif"/><Relationship Id="rId5" Type="http://schemas.openxmlformats.org/officeDocument/2006/relationships/image" Target="../media/image9.gif"/><Relationship Id="rId7" Type="http://schemas.openxmlformats.org/officeDocument/2006/relationships/image" Target="../media/image11.png"/><Relationship Id="rId1" Type="http://schemas.openxmlformats.org/officeDocument/2006/relationships/audio" Target="../media/audio1.bin"/><Relationship Id="rId2" Type="http://schemas.openxmlformats.org/officeDocument/2006/relationships/slideLayout" Target="../slideLayouts/slideLayout7.xml"/><Relationship Id="rId3" Type="http://schemas.openxmlformats.org/officeDocument/2006/relationships/notesSlide" Target="../notesSlides/notesSlide2.xml"/><Relationship Id="rId6" Type="http://schemas.openxmlformats.org/officeDocument/2006/relationships/image" Target="../media/image10.png"/></Relationships>
</file>

<file path=ppt/slides/_rels/slide20.xml.rels><?xml version="1.0" encoding="UTF-8" standalone="yes"?>
<Relationships xmlns="http://schemas.openxmlformats.org/package/2006/relationships"><Relationship Id="rId14" Type="http://schemas.openxmlformats.org/officeDocument/2006/relationships/hyperlink" Target="http://www.merriam-webster.com/dictionary/masterpiece" TargetMode="External"/><Relationship Id="rId4" Type="http://schemas.openxmlformats.org/officeDocument/2006/relationships/hyperlink" Target="http://www.tour-eiffel.com/" TargetMode="External"/><Relationship Id="rId7" Type="http://schemas.openxmlformats.org/officeDocument/2006/relationships/hyperlink" Target="http://www.musee-orsay.fr/en/collections/overview.html" TargetMode="External"/><Relationship Id="rId11" Type="http://schemas.openxmlformats.org/officeDocument/2006/relationships/image" Target="../media/image25.gif"/><Relationship Id="rId1" Type="http://schemas.openxmlformats.org/officeDocument/2006/relationships/audio" Target="file:///C:\Users\Grace\AppData\Local\Microsoft\Windows\Temporary%20Internet%20Files\Content.IE5\6NUR2O2X\MS900065440%5b1%5d.mid" TargetMode="External"/><Relationship Id="rId6" Type="http://schemas.openxmlformats.org/officeDocument/2006/relationships/hyperlink" Target="http://www.louvre.fr/llv/musee/visite_virtuelle.jsp?bmLocale=en" TargetMode="External"/><Relationship Id="rId8" Type="http://schemas.openxmlformats.org/officeDocument/2006/relationships/hyperlink" Target="http://en.wikipedia.org/wiki/Eiffel_Tower" TargetMode="External"/><Relationship Id="rId13" Type="http://schemas.openxmlformats.org/officeDocument/2006/relationships/hyperlink" Target="http://legal-dictionary.thefreedictionary.com/landmark" TargetMode="External"/><Relationship Id="rId10" Type="http://schemas.openxmlformats.org/officeDocument/2006/relationships/image" Target="../media/image9.gif"/><Relationship Id="rId5" Type="http://schemas.openxmlformats.org/officeDocument/2006/relationships/hyperlink" Target="http://www.notredamedeparis.fr/-English-" TargetMode="External"/><Relationship Id="rId12" Type="http://schemas.openxmlformats.org/officeDocument/2006/relationships/image" Target="../media/image26.png"/><Relationship Id="rId2" Type="http://schemas.openxmlformats.org/officeDocument/2006/relationships/slideLayout" Target="../slideLayouts/slideLayout7.xml"/><Relationship Id="rId9" Type="http://schemas.openxmlformats.org/officeDocument/2006/relationships/image" Target="../media/image10.png"/><Relationship Id="rId3"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4" Type="http://schemas.openxmlformats.org/officeDocument/2006/relationships/hyperlink" Target="http://www.merriam-webster.com/dictionary/facade" TargetMode="External"/><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hyperlink" Target="http://www.britannica.com/EBchecked/topic/498439/repousse" TargetMode="External"/></Relationships>
</file>

<file path=ppt/slides/_rels/slide3.xml.rels><?xml version="1.0" encoding="UTF-8" standalone="yes"?>
<Relationships xmlns="http://schemas.openxmlformats.org/package/2006/relationships"><Relationship Id="rId4"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8.gif"/></Relationships>
</file>

<file path=ppt/slides/_rels/slide4.xml.rels><?xml version="1.0" encoding="UTF-8" standalone="yes"?>
<Relationships xmlns="http://schemas.openxmlformats.org/package/2006/relationships"><Relationship Id="rId4"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8.gif"/></Relationships>
</file>

<file path=ppt/slides/_rels/slide5.xml.rels><?xml version="1.0" encoding="UTF-8" standalone="yes"?>
<Relationships xmlns="http://schemas.openxmlformats.org/package/2006/relationships"><Relationship Id="rId4" Type="http://schemas.openxmlformats.org/officeDocument/2006/relationships/image" Target="../media/image4.gif"/><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8.gif"/><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4" Type="http://schemas.openxmlformats.org/officeDocument/2006/relationships/image" Target="../media/image4.gif"/><Relationship Id="rId5" Type="http://schemas.openxmlformats.org/officeDocument/2006/relationships/image" Target="../media/image9.gif"/><Relationship Id="rId7" Type="http://schemas.openxmlformats.org/officeDocument/2006/relationships/image" Target="../media/image12.wmf"/><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8.gif"/><Relationship Id="rId6" Type="http://schemas.openxmlformats.org/officeDocument/2006/relationships/slide" Target="slide7.xml"/></Relationships>
</file>

<file path=ppt/slides/_rels/slide7.xml.rels><?xml version="1.0" encoding="UTF-8" standalone="yes"?>
<Relationships xmlns="http://schemas.openxmlformats.org/package/2006/relationships"><Relationship Id="rId8" Type="http://schemas.openxmlformats.org/officeDocument/2006/relationships/slide" Target="slide8.xml"/><Relationship Id="rId4" Type="http://schemas.openxmlformats.org/officeDocument/2006/relationships/notesSlide" Target="../notesSlides/notesSlide7.xml"/><Relationship Id="rId5" Type="http://schemas.openxmlformats.org/officeDocument/2006/relationships/image" Target="../media/image8.gif"/><Relationship Id="rId7" Type="http://schemas.openxmlformats.org/officeDocument/2006/relationships/image" Target="../media/image13.png"/><Relationship Id="rId1" Type="http://schemas.openxmlformats.org/officeDocument/2006/relationships/video" Target="file:///F:\Paris%20Intro%20Part%201.mov" TargetMode="External"/><Relationship Id="rId2" Type="http://schemas.openxmlformats.org/officeDocument/2006/relationships/video" Target="file:///F:\Paris%20Intro%20Part%202.mov" TargetMode="External"/><Relationship Id="rId9" Type="http://schemas.openxmlformats.org/officeDocument/2006/relationships/image" Target="../media/image12.wmf"/><Relationship Id="rId3" Type="http://schemas.openxmlformats.org/officeDocument/2006/relationships/slideLayout" Target="../slideLayouts/slideLayout7.xml"/><Relationship Id="rId6" Type="http://schemas.openxmlformats.org/officeDocument/2006/relationships/image" Target="../media/image4.gif"/></Relationships>
</file>

<file path=ppt/slides/_rels/slide8.xml.rels><?xml version="1.0" encoding="UTF-8" standalone="yes"?>
<Relationships xmlns="http://schemas.openxmlformats.org/package/2006/relationships"><Relationship Id="rId8" Type="http://schemas.openxmlformats.org/officeDocument/2006/relationships/hyperlink" Target="http://www.tour-eiffel.com/multimedia" TargetMode="External"/><Relationship Id="rId4" Type="http://schemas.openxmlformats.org/officeDocument/2006/relationships/hyperlink" Target="http://www.youtube.com/watch?v=gxG32FjdcsA&amp;feature=related" TargetMode="External"/><Relationship Id="rId10" Type="http://schemas.openxmlformats.org/officeDocument/2006/relationships/image" Target="../media/image12.wmf"/><Relationship Id="rId5" Type="http://schemas.openxmlformats.org/officeDocument/2006/relationships/image" Target="../media/image4.gif"/><Relationship Id="rId7" Type="http://schemas.openxmlformats.org/officeDocument/2006/relationships/image" Target="../media/image13.png"/><Relationship Id="rId1" Type="http://schemas.openxmlformats.org/officeDocument/2006/relationships/video" Target="file:///F:\Eiffel%20Tower%20Introduction.mov" TargetMode="External"/><Relationship Id="rId2" Type="http://schemas.openxmlformats.org/officeDocument/2006/relationships/slideLayout" Target="../slideLayouts/slideLayout7.xml"/><Relationship Id="rId9" Type="http://schemas.openxmlformats.org/officeDocument/2006/relationships/slide" Target="slide9.xml"/><Relationship Id="rId3" Type="http://schemas.openxmlformats.org/officeDocument/2006/relationships/notesSlide" Target="../notesSlides/notesSlide8.xml"/><Relationship Id="rId6" Type="http://schemas.openxmlformats.org/officeDocument/2006/relationships/image" Target="../media/image9.gif"/></Relationships>
</file>

<file path=ppt/slides/_rels/slide9.xml.rels><?xml version="1.0" encoding="UTF-8" standalone="yes"?>
<Relationships xmlns="http://schemas.openxmlformats.org/package/2006/relationships"><Relationship Id="rId8" Type="http://schemas.openxmlformats.org/officeDocument/2006/relationships/image" Target="../media/image12.wmf"/><Relationship Id="rId4" Type="http://schemas.openxmlformats.org/officeDocument/2006/relationships/hyperlink" Target="http://www.tour-eiffel.com/everything-about-the-tower/gustave-eiffel" TargetMode="External"/><Relationship Id="rId5" Type="http://schemas.openxmlformats.org/officeDocument/2006/relationships/image" Target="../media/image14.jpeg"/><Relationship Id="rId7" Type="http://schemas.openxmlformats.org/officeDocument/2006/relationships/slide" Target="slide10.xml"/><Relationship Id="rId1" Type="http://schemas.openxmlformats.org/officeDocument/2006/relationships/video" Target="file:///F:\Gustav%20Eiffel%20Overview.mov" TargetMode="External"/><Relationship Id="rId2" Type="http://schemas.openxmlformats.org/officeDocument/2006/relationships/slideLayout" Target="../slideLayouts/slideLayout7.xml"/><Relationship Id="rId3" Type="http://schemas.openxmlformats.org/officeDocument/2006/relationships/notesSlide" Target="../notesSlides/notesSlide9.xml"/><Relationship Id="rId6"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color_proof_prt_me.jpg"/>
          <p:cNvPicPr>
            <a:picLocks noChangeAspect="1"/>
          </p:cNvPicPr>
          <p:nvPr/>
        </p:nvPicPr>
        <p:blipFill>
          <a:blip r:embed="rId4"/>
          <a:stretch>
            <a:fillRect/>
          </a:stretch>
        </p:blipFill>
        <p:spPr>
          <a:xfrm>
            <a:off x="0" y="0"/>
            <a:ext cx="9144000" cy="6858000"/>
          </a:xfrm>
          <a:prstGeom prst="rect">
            <a:avLst/>
          </a:prstGeom>
        </p:spPr>
      </p:pic>
      <p:sp>
        <p:nvSpPr>
          <p:cNvPr id="3" name="Rectangle 2"/>
          <p:cNvSpPr/>
          <p:nvPr/>
        </p:nvSpPr>
        <p:spPr>
          <a:xfrm>
            <a:off x="241300" y="152400"/>
            <a:ext cx="8902700" cy="2585323"/>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 Virtual Field Trip</a:t>
            </a: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to</a:t>
            </a: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Paris, France</a:t>
            </a:r>
          </a:p>
        </p:txBody>
      </p:sp>
      <p:pic>
        <p:nvPicPr>
          <p:cNvPr id="5" name="Picture 4">
            <a:hlinkClick r:id="rId5" action="ppaction://hlinksldjump"/>
          </p:cNvPr>
          <p:cNvPicPr>
            <a:picLocks noChangeAspect="1"/>
          </p:cNvPicPr>
          <p:nvPr/>
        </p:nvPicPr>
        <mc:AlternateContent xmlns:ma="http://schemas.microsoft.com/office/mac/drawingml/2008/main">
          <mc:Choice Requires="ma">
            <p:blipFill>
              <a:blip r:embed="rId6"/>
              <a:stretch>
                <a:fillRect/>
              </a:stretch>
            </p:blipFill>
          </mc:Choice>
          <mc:Fallback xmlns:mc="http://schemas.openxmlformats.org/markup-compatibility/2006" xmlns:p="http://schemas.openxmlformats.org/presentationml/2006/main" xmlns:r="http://schemas.openxmlformats.org/officeDocument/2006/relationships" xmlns:a="http://schemas.openxmlformats.org/drawingml/2006/main" xmlns="">
            <p:blipFill>
              <a:blip r:embed="rId7"/>
              <a:stretch>
                <a:fillRect/>
              </a:stretch>
            </p:blipFill>
          </mc:Fallback>
        </mc:AlternateContent>
        <p:spPr>
          <a:xfrm>
            <a:off x="2240895" y="4512908"/>
            <a:ext cx="1450426" cy="1163528"/>
          </a:xfrm>
          <a:prstGeom prst="rect">
            <a:avLst/>
          </a:prstGeom>
        </p:spPr>
      </p:pic>
      <p:pic>
        <p:nvPicPr>
          <p:cNvPr id="7" name="Picture 6">
            <a:hlinkClick r:id="rId8" action="ppaction://hlinksldjump"/>
          </p:cNvPr>
          <p:cNvPicPr>
            <a:picLocks noChangeAspect="1"/>
          </p:cNvPicPr>
          <p:nvPr/>
        </p:nvPicPr>
        <mc:AlternateContent xmlns:ma="http://schemas.microsoft.com/office/mac/drawingml/2008/main">
          <mc:Choice Requires="ma">
            <p:blipFill>
              <a:blip r:embed="rId9"/>
              <a:stretch>
                <a:fillRect/>
              </a:stretch>
            </p:blipFill>
          </mc:Choice>
          <mc:Fallback xmlns:mc="http://schemas.openxmlformats.org/markup-compatibility/2006" xmlns:p="http://schemas.openxmlformats.org/presentationml/2006/main" xmlns:r="http://schemas.openxmlformats.org/officeDocument/2006/relationships" xmlns:a="http://schemas.openxmlformats.org/drawingml/2006/main" xmlns="">
            <p:blipFill>
              <a:blip r:embed="rId10"/>
              <a:stretch>
                <a:fillRect/>
              </a:stretch>
            </p:blipFill>
          </mc:Fallback>
        </mc:AlternateContent>
        <p:spPr>
          <a:xfrm>
            <a:off x="4848999" y="4512908"/>
            <a:ext cx="1879600" cy="1727200"/>
          </a:xfrm>
          <a:prstGeom prst="rect">
            <a:avLst/>
          </a:prstGeom>
        </p:spPr>
      </p:pic>
      <p:sp>
        <p:nvSpPr>
          <p:cNvPr id="8" name="TextBox 7"/>
          <p:cNvSpPr txBox="1"/>
          <p:nvPr/>
        </p:nvSpPr>
        <p:spPr>
          <a:xfrm>
            <a:off x="5007920" y="6240108"/>
            <a:ext cx="1879600" cy="369332"/>
          </a:xfrm>
          <a:prstGeom prst="rect">
            <a:avLst/>
          </a:prstGeom>
          <a:noFill/>
        </p:spPr>
        <p:txBody>
          <a:bodyPr wrap="square" rtlCol="0">
            <a:spAutoFit/>
          </a:bodyPr>
          <a:lstStyle/>
          <a:p>
            <a:r>
              <a:rPr lang="en-US" dirty="0" smtClean="0">
                <a:solidFill>
                  <a:srgbClr val="000000"/>
                </a:solidFill>
              </a:rPr>
              <a:t>Travel Journal</a:t>
            </a:r>
            <a:endParaRPr lang="en-US" dirty="0">
              <a:solidFill>
                <a:srgbClr val="000000"/>
              </a:solidFill>
            </a:endParaRPr>
          </a:p>
        </p:txBody>
      </p:sp>
      <p:pic>
        <p:nvPicPr>
          <p:cNvPr id="9" name="Picture 8" descr="eiffel_tower_flag_waving_lg_clr.gif">
            <a:hlinkClick r:id="rId11" action="ppaction://hlinksldjump"/>
          </p:cNvPr>
          <p:cNvPicPr>
            <a:picLocks noChangeAspect="1"/>
          </p:cNvPicPr>
          <p:nvPr/>
        </p:nvPicPr>
        <p:blipFill>
          <a:blip r:embed="rId12"/>
          <a:stretch>
            <a:fillRect/>
          </a:stretch>
        </p:blipFill>
        <p:spPr>
          <a:xfrm>
            <a:off x="7162800" y="2944349"/>
            <a:ext cx="1981200" cy="2971800"/>
          </a:xfrm>
          <a:prstGeom prst="rect">
            <a:avLst/>
          </a:prstGeom>
        </p:spPr>
      </p:pic>
      <p:sp>
        <p:nvSpPr>
          <p:cNvPr id="10" name="TextBox 9"/>
          <p:cNvSpPr txBox="1"/>
          <p:nvPr/>
        </p:nvSpPr>
        <p:spPr>
          <a:xfrm>
            <a:off x="7162800" y="6193941"/>
            <a:ext cx="1498751" cy="369332"/>
          </a:xfrm>
          <a:prstGeom prst="rect">
            <a:avLst/>
          </a:prstGeom>
          <a:noFill/>
        </p:spPr>
        <p:txBody>
          <a:bodyPr wrap="square" rtlCol="0">
            <a:spAutoFit/>
          </a:bodyPr>
          <a:lstStyle/>
          <a:p>
            <a:r>
              <a:rPr lang="en-US" dirty="0" smtClean="0">
                <a:solidFill>
                  <a:schemeClr val="bg1"/>
                </a:solidFill>
              </a:rPr>
              <a:t>    France</a:t>
            </a:r>
            <a:endParaRPr lang="en-US" dirty="0">
              <a:solidFill>
                <a:schemeClr val="bg1"/>
              </a:solidFill>
            </a:endParaRPr>
          </a:p>
        </p:txBody>
      </p:sp>
      <p:sp>
        <p:nvSpPr>
          <p:cNvPr id="12" name="TextBox 11"/>
          <p:cNvSpPr txBox="1"/>
          <p:nvPr/>
        </p:nvSpPr>
        <p:spPr>
          <a:xfrm>
            <a:off x="2240895" y="5930652"/>
            <a:ext cx="1450426" cy="646331"/>
          </a:xfrm>
          <a:prstGeom prst="rect">
            <a:avLst/>
          </a:prstGeom>
          <a:noFill/>
        </p:spPr>
        <p:txBody>
          <a:bodyPr wrap="square" rtlCol="0">
            <a:spAutoFit/>
          </a:bodyPr>
          <a:lstStyle/>
          <a:p>
            <a:pPr algn="ctr"/>
            <a:r>
              <a:rPr lang="en-US" dirty="0" smtClean="0">
                <a:solidFill>
                  <a:srgbClr val="000000"/>
                </a:solidFill>
              </a:rPr>
              <a:t>Trip Objectives</a:t>
            </a:r>
            <a:endParaRPr lang="en-US" dirty="0">
              <a:solidFill>
                <a:srgbClr val="000000"/>
              </a:solidFill>
            </a:endParaRPr>
          </a:p>
        </p:txBody>
      </p:sp>
      <p:pic>
        <p:nvPicPr>
          <p:cNvPr id="1026" name="Picture 2" descr="C:\Users\Grace\AppData\Local\Microsoft\Windows\Temporary Internet Files\Content.IE5\6NUR2O2X\MC900104790[1].wmf">
            <a:hlinkClick r:id="rId13" action="ppaction://hlinksldjump"/>
          </p:cNvPr>
          <p:cNvPicPr>
            <a:picLocks noChangeAspect="1" noChangeArrowheads="1"/>
          </p:cNvPicPr>
          <p:nvPr/>
        </p:nvPicPr>
        <p:blipFill>
          <a:blip r:embed="rId14"/>
          <a:srcRect/>
          <a:stretch>
            <a:fillRect/>
          </a:stretch>
        </p:blipFill>
        <p:spPr bwMode="auto">
          <a:xfrm>
            <a:off x="4194403" y="2737723"/>
            <a:ext cx="1385017" cy="1129036"/>
          </a:xfrm>
          <a:prstGeom prst="rect">
            <a:avLst/>
          </a:prstGeom>
          <a:noFill/>
        </p:spPr>
      </p:pic>
      <p:sp>
        <p:nvSpPr>
          <p:cNvPr id="11" name="TextBox 10"/>
          <p:cNvSpPr txBox="1"/>
          <p:nvPr/>
        </p:nvSpPr>
        <p:spPr>
          <a:xfrm>
            <a:off x="4194403" y="4064000"/>
            <a:ext cx="1385017" cy="369332"/>
          </a:xfrm>
          <a:prstGeom prst="rect">
            <a:avLst/>
          </a:prstGeom>
          <a:noFill/>
        </p:spPr>
        <p:txBody>
          <a:bodyPr wrap="square" rtlCol="0">
            <a:spAutoFit/>
          </a:bodyPr>
          <a:lstStyle/>
          <a:p>
            <a:pPr algn="ctr"/>
            <a:r>
              <a:rPr lang="en-US" dirty="0" smtClean="0">
                <a:solidFill>
                  <a:schemeClr val="bg1"/>
                </a:solidFill>
              </a:rPr>
              <a:t>Welcome</a:t>
            </a:r>
            <a:endParaRPr lang="en-US" dirty="0">
              <a:solidFill>
                <a:schemeClr val="bg1"/>
              </a:solidFill>
            </a:endParaRPr>
          </a:p>
        </p:txBody>
      </p:sp>
      <p:pic>
        <p:nvPicPr>
          <p:cNvPr id="1027" name="Picture 3" descr="C:\Users\Grace\AppData\Local\Microsoft\Windows\Temporary Internet Files\Content.IE5\N12M4GC5\MC900432645[1].png">
            <a:hlinkClick r:id="rId15" action="ppaction://hlinksldjump"/>
          </p:cNvPr>
          <p:cNvPicPr>
            <a:picLocks noChangeAspect="1" noChangeArrowheads="1"/>
          </p:cNvPicPr>
          <p:nvPr/>
        </p:nvPicPr>
        <p:blipFill>
          <a:blip r:embed="rId16"/>
          <a:srcRect/>
          <a:stretch>
            <a:fillRect/>
          </a:stretch>
        </p:blipFill>
        <p:spPr bwMode="auto">
          <a:xfrm>
            <a:off x="434869" y="4738118"/>
            <a:ext cx="1178031" cy="1178031"/>
          </a:xfrm>
          <a:prstGeom prst="rect">
            <a:avLst/>
          </a:prstGeom>
          <a:noFill/>
        </p:spPr>
      </p:pic>
      <p:sp>
        <p:nvSpPr>
          <p:cNvPr id="14" name="TextBox 13"/>
          <p:cNvSpPr txBox="1"/>
          <p:nvPr/>
        </p:nvSpPr>
        <p:spPr>
          <a:xfrm>
            <a:off x="241300" y="5930652"/>
            <a:ext cx="1371600" cy="646331"/>
          </a:xfrm>
          <a:prstGeom prst="rect">
            <a:avLst/>
          </a:prstGeom>
          <a:noFill/>
        </p:spPr>
        <p:txBody>
          <a:bodyPr wrap="square" rtlCol="0">
            <a:spAutoFit/>
          </a:bodyPr>
          <a:lstStyle/>
          <a:p>
            <a:pPr algn="ctr"/>
            <a:r>
              <a:rPr lang="en-US" dirty="0" smtClean="0">
                <a:solidFill>
                  <a:schemeClr val="bg1"/>
                </a:solidFill>
              </a:rPr>
              <a:t>Trip Glossary</a:t>
            </a:r>
            <a:endParaRPr lang="en-US" dirty="0">
              <a:solidFill>
                <a:schemeClr val="bg1"/>
              </a:solidFill>
            </a:endParaRPr>
          </a:p>
        </p:txBody>
      </p:sp>
      <p:pic>
        <p:nvPicPr>
          <p:cNvPr id="16" name="MS900054281[1].mid">
            <a:hlinkClick r:id="" action="ppaction://media"/>
          </p:cNvPr>
          <p:cNvPicPr>
            <a:picLocks noRot="1" noChangeAspect="1"/>
          </p:cNvPicPr>
          <p:nvPr>
            <a:audioFile r:link="rId1"/>
          </p:nvPr>
        </p:nvPicPr>
        <p:blipFill>
          <a:blip r:embed="rId17"/>
          <a:stretch>
            <a:fillRect/>
          </a:stretch>
        </p:blipFill>
        <p:spPr>
          <a:xfrm>
            <a:off x="-914400" y="2791949"/>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64815" fill="hold"/>
                                        <p:tgtEl>
                                          <p:spTgt spid="16"/>
                                        </p:tgtEl>
                                      </p:cBhvr>
                                    </p:cmd>
                                  </p:childTnLst>
                                </p:cTn>
                              </p:par>
                              <p:par>
                                <p:cTn id="7" presetID="7" presetClass="entr" presetSubtype="4"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additive="base">
                                        <p:cTn id="9" dur="5000" fill="hold"/>
                                        <p:tgtEl>
                                          <p:spTgt spid="3"/>
                                        </p:tgtEl>
                                        <p:attrNameLst>
                                          <p:attrName>ppt_x</p:attrName>
                                        </p:attrNameLst>
                                      </p:cBhvr>
                                      <p:tavLst>
                                        <p:tav tm="0">
                                          <p:val>
                                            <p:strVal val="#ppt_x"/>
                                          </p:val>
                                        </p:tav>
                                        <p:tav tm="100000">
                                          <p:val>
                                            <p:strVal val="#ppt_x"/>
                                          </p:val>
                                        </p:tav>
                                      </p:tavLst>
                                    </p:anim>
                                    <p:anim calcmode="lin" valueType="num">
                                      <p:cBhvr additive="base">
                                        <p:cTn id="10" dur="5000" fill="hold"/>
                                        <p:tgtEl>
                                          <p:spTgt spid="3"/>
                                        </p:tgtEl>
                                        <p:attrNameLst>
                                          <p:attrName>ppt_y</p:attrName>
                                        </p:attrNameLst>
                                      </p:cBhvr>
                                      <p:tavLst>
                                        <p:tav tm="0">
                                          <p:val>
                                            <p:strVal val="1+#ppt_h/2"/>
                                          </p:val>
                                        </p:tav>
                                        <p:tav tm="100000">
                                          <p:val>
                                            <p:strVal val="#ppt_y"/>
                                          </p:val>
                                        </p:tav>
                                      </p:tavLst>
                                    </p:anim>
                                  </p:childTnLst>
                                </p:cTn>
                              </p:par>
                              <p:par>
                                <p:cTn id="11" presetID="2" presetClass="entr" presetSubtype="8"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0" fill="hold"/>
                                        <p:tgtEl>
                                          <p:spTgt spid="1026"/>
                                        </p:tgtEl>
                                        <p:attrNameLst>
                                          <p:attrName>ppt_x</p:attrName>
                                        </p:attrNameLst>
                                      </p:cBhvr>
                                      <p:tavLst>
                                        <p:tav tm="0">
                                          <p:val>
                                            <p:strVal val="0-#ppt_w/2"/>
                                          </p:val>
                                        </p:tav>
                                        <p:tav tm="100000">
                                          <p:val>
                                            <p:strVal val="#ppt_x"/>
                                          </p:val>
                                        </p:tav>
                                      </p:tavLst>
                                    </p:anim>
                                    <p:anim calcmode="lin" valueType="num">
                                      <p:cBhvr additive="base">
                                        <p:cTn id="14" dur="5000" fill="hold"/>
                                        <p:tgtEl>
                                          <p:spTgt spid="1026"/>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0" fill="hold"/>
                                        <p:tgtEl>
                                          <p:spTgt spid="9"/>
                                        </p:tgtEl>
                                        <p:attrNameLst>
                                          <p:attrName>ppt_x</p:attrName>
                                        </p:attrNameLst>
                                      </p:cBhvr>
                                      <p:tavLst>
                                        <p:tav tm="0">
                                          <p:val>
                                            <p:strVal val="1+#ppt_w/2"/>
                                          </p:val>
                                        </p:tav>
                                        <p:tav tm="100000">
                                          <p:val>
                                            <p:strVal val="#ppt_x"/>
                                          </p:val>
                                        </p:tav>
                                      </p:tavLst>
                                    </p:anim>
                                    <p:anim calcmode="lin" valueType="num">
                                      <p:cBhvr additive="base">
                                        <p:cTn id="18" dur="5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childTnLst>
        </p:cTn>
      </p:par>
    </p:tnLst>
    <p:bldLst>
      <p:bldP spid="3" grpId="0"/>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1223682" y="1506071"/>
            <a:ext cx="6656294" cy="6709529"/>
          </a:xfrm>
          <a:prstGeom prst="rect">
            <a:avLst/>
          </a:prstGeom>
          <a:noFill/>
        </p:spPr>
        <p:txBody>
          <a:bodyPr wrap="square" rtlCol="0">
            <a:spAutoFit/>
          </a:bodyPr>
          <a:lstStyle/>
          <a:p>
            <a:r>
              <a:rPr lang="en-US" dirty="0" smtClean="0"/>
              <a:t>Among many of Gustave Eiffel’s accomplishments was the design of the steel structure or skeleton of the Statue of Liberty in New York Harbor.  Eiffel was commissioned by artist Frederic-</a:t>
            </a:r>
            <a:r>
              <a:rPr lang="en-US" dirty="0" err="1" smtClean="0"/>
              <a:t>Auguste</a:t>
            </a:r>
            <a:r>
              <a:rPr lang="en-US" dirty="0" smtClean="0"/>
              <a:t> Bartholdi to design the steel skeleton on which Bartholdi’s copper sculpture would be placed.</a:t>
            </a:r>
          </a:p>
          <a:p>
            <a:r>
              <a:rPr lang="en-US" sz="1400" dirty="0" smtClean="0"/>
              <a:t>"Statue of Liberty, Liberty Enlightening the World", which is the full title of Bartholdi's work was fashioned in the style of Greco-Roman art. Bartholdi used a technique called </a:t>
            </a:r>
            <a:r>
              <a:rPr lang="en-US" sz="1400" dirty="0" err="1" smtClean="0"/>
              <a:t>repousse</a:t>
            </a:r>
            <a:r>
              <a:rPr lang="en-US" sz="1400" dirty="0" smtClean="0"/>
              <a:t> to create her copper skin - hammering out each piece of copper until it was only 3/32 of an inch thick. Bartholdi recruited French engineer </a:t>
            </a:r>
            <a:r>
              <a:rPr lang="en-US" sz="1400" dirty="0" err="1" smtClean="0"/>
              <a:t>Alexandre</a:t>
            </a:r>
            <a:r>
              <a:rPr lang="en-US" sz="1400" dirty="0" smtClean="0"/>
              <a:t> Gustave Eiffel to build a skeleton for his statue. Eiffel designed a massive iron pylon and secondary skeletal framework which allows the Statue's copper skin to move independently- yet stand upright. This flexibility is needed to allow the Statue to sway in the sometimes violent harbor winds.”(</a:t>
            </a:r>
            <a:r>
              <a:rPr lang="en-US" sz="1400" dirty="0" smtClean="0">
                <a:hlinkClick r:id="rId4"/>
              </a:rPr>
              <a:t>http://www.nps.gov/stli/historyculture/index.htm</a:t>
            </a:r>
            <a:r>
              <a:rPr lang="en-US" sz="1400" dirty="0" smtClean="0"/>
              <a:t>)</a:t>
            </a:r>
          </a:p>
          <a:p>
            <a:endParaRPr lang="en-US" dirty="0" smtClean="0"/>
          </a:p>
          <a:p>
            <a:r>
              <a:rPr lang="en-US" dirty="0" smtClean="0"/>
              <a:t>The Statue of Liberty was a gift from the French people in commemoration of a long standing relationship established during the American Revolution.</a:t>
            </a:r>
          </a:p>
          <a:p>
            <a:endParaRPr lang="en-US" dirty="0" smtClean="0"/>
          </a:p>
          <a:p>
            <a:r>
              <a:rPr lang="en-US" sz="1200" dirty="0" smtClean="0"/>
              <a:t>Photograph courtesy of </a:t>
            </a:r>
            <a:r>
              <a:rPr lang="en-US" sz="1200" dirty="0" smtClean="0">
                <a:hlinkClick r:id="rId5"/>
              </a:rPr>
              <a:t>http://www.nps.gov/stli/photosmultimedia/Winter-2009-2010.htm</a:t>
            </a:r>
            <a:endParaRPr lang="en-US" sz="1200"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He was also a major engineer on the building of the Panama Canal.</a:t>
            </a:r>
            <a:endParaRPr lang="en-US" dirty="0"/>
          </a:p>
        </p:txBody>
      </p:sp>
      <p:pic>
        <p:nvPicPr>
          <p:cNvPr id="3" name="Picture 2" descr="STLI_statharborDYK.jpg"/>
          <p:cNvPicPr>
            <a:picLocks noChangeAspect="1"/>
          </p:cNvPicPr>
          <p:nvPr/>
        </p:nvPicPr>
        <p:blipFill>
          <a:blip r:embed="rId6"/>
          <a:stretch>
            <a:fillRect/>
          </a:stretch>
        </p:blipFill>
        <p:spPr>
          <a:xfrm>
            <a:off x="3441886" y="146656"/>
            <a:ext cx="2153212" cy="1076606"/>
          </a:xfrm>
          <a:prstGeom prst="rect">
            <a:avLst/>
          </a:prstGeom>
        </p:spPr>
      </p:pic>
      <p:pic>
        <p:nvPicPr>
          <p:cNvPr id="4" name="Eiffel Tower Detail.mov">
            <a:hlinkClick r:id="" action="ppaction://media"/>
          </p:cNvPr>
          <p:cNvPicPr/>
          <p:nvPr>
            <a:videoFile r:link="rId1"/>
          </p:nvPr>
        </p:nvPicPr>
        <p:blipFill>
          <a:blip r:embed="rId7"/>
          <a:stretch>
            <a:fillRect/>
          </a:stretch>
        </p:blipFill>
        <p:spPr>
          <a:xfrm>
            <a:off x="-668889" y="3991459"/>
            <a:ext cx="249237" cy="249237"/>
          </a:xfrm>
          <a:prstGeom prst="rect">
            <a:avLst/>
          </a:prstGeom>
        </p:spPr>
      </p:pic>
      <p:pic>
        <p:nvPicPr>
          <p:cNvPr id="5" name="Picture 2" descr="C:\Users\Grace\AppData\Local\Microsoft\Windows\Temporary Internet Files\Content.IE5\1CL7XMV4\MC900001209[1].wmf">
            <a:hlinkClick r:id="rId8" action="ppaction://hlinksldjump"/>
          </p:cNvPr>
          <p:cNvPicPr>
            <a:picLocks noChangeAspect="1" noChangeArrowheads="1"/>
          </p:cNvPicPr>
          <p:nvPr/>
        </p:nvPicPr>
        <p:blipFill>
          <a:blip r:embed="rId9"/>
          <a:srcRect/>
          <a:stretch>
            <a:fillRect/>
          </a:stretch>
        </p:blipFill>
        <p:spPr bwMode="auto">
          <a:xfrm>
            <a:off x="7602223" y="5634752"/>
            <a:ext cx="1192902" cy="80044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851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2691402" y="4587511"/>
            <a:ext cx="4598000" cy="1477328"/>
          </a:xfrm>
          <a:prstGeom prst="rect">
            <a:avLst/>
          </a:prstGeom>
          <a:noFill/>
        </p:spPr>
        <p:txBody>
          <a:bodyPr wrap="square" rtlCol="0">
            <a:spAutoFit/>
          </a:bodyPr>
          <a:lstStyle/>
          <a:p>
            <a:pPr algn="ctr"/>
            <a:r>
              <a:rPr lang="en-US" dirty="0" smtClean="0">
                <a:hlinkClick r:id="rId3"/>
              </a:rPr>
              <a:t>http://www.notredamedeparis.fr/-English-</a:t>
            </a:r>
            <a:endParaRPr lang="en-US" dirty="0" smtClean="0"/>
          </a:p>
          <a:p>
            <a:pPr algn="ctr"/>
            <a:endParaRPr lang="en-US" dirty="0" smtClean="0"/>
          </a:p>
          <a:p>
            <a:pPr algn="ctr"/>
            <a:r>
              <a:rPr lang="en-US" dirty="0" smtClean="0"/>
              <a:t>Please click the hyperlink above to access information about the Notre Dame Cathedral.</a:t>
            </a:r>
          </a:p>
          <a:p>
            <a:endParaRPr lang="en-US" dirty="0"/>
          </a:p>
        </p:txBody>
      </p:sp>
      <p:pic>
        <p:nvPicPr>
          <p:cNvPr id="7" name="Picture 6" descr="Notre Dame Cathedral West Fascade.jpg"/>
          <p:cNvPicPr>
            <a:picLocks noChangeAspect="1"/>
          </p:cNvPicPr>
          <p:nvPr/>
        </p:nvPicPr>
        <p:blipFill>
          <a:blip r:embed="rId4"/>
          <a:stretch>
            <a:fillRect/>
          </a:stretch>
        </p:blipFill>
        <p:spPr>
          <a:xfrm>
            <a:off x="3573556" y="1938337"/>
            <a:ext cx="2396938" cy="2500805"/>
          </a:xfrm>
          <a:prstGeom prst="rect">
            <a:avLst/>
          </a:prstGeom>
        </p:spPr>
      </p:pic>
      <p:sp>
        <p:nvSpPr>
          <p:cNvPr id="8" name="TextBox 7"/>
          <p:cNvSpPr txBox="1"/>
          <p:nvPr/>
        </p:nvSpPr>
        <p:spPr>
          <a:xfrm>
            <a:off x="2443011" y="5930153"/>
            <a:ext cx="4846391" cy="553998"/>
          </a:xfrm>
          <a:prstGeom prst="rect">
            <a:avLst/>
          </a:prstGeom>
          <a:noFill/>
        </p:spPr>
        <p:txBody>
          <a:bodyPr wrap="square" rtlCol="0">
            <a:spAutoFit/>
          </a:bodyPr>
          <a:lstStyle/>
          <a:p>
            <a:r>
              <a:rPr lang="en-US" sz="1200" dirty="0" smtClean="0"/>
              <a:t>Photograph courtesy of </a:t>
            </a:r>
            <a:r>
              <a:rPr lang="en-US" sz="1200" dirty="0" smtClean="0">
                <a:hlinkClick r:id="rId5"/>
              </a:rPr>
              <a:t>http://www.notredamedeparis.fr/The-west-facade</a:t>
            </a:r>
            <a:endParaRPr lang="en-US" sz="1200" dirty="0" smtClean="0"/>
          </a:p>
          <a:p>
            <a:endParaRPr lang="en-US" dirty="0"/>
          </a:p>
        </p:txBody>
      </p:sp>
      <p:pic>
        <p:nvPicPr>
          <p:cNvPr id="9" name="Picture 8" descr="airline_travel_rough_ride_lg_clr.gif"/>
          <p:cNvPicPr>
            <a:picLocks noChangeAspect="1"/>
          </p:cNvPicPr>
          <p:nvPr/>
        </p:nvPicPr>
        <p:blipFill>
          <a:blip r:embed="rId6"/>
          <a:stretch>
            <a:fillRect/>
          </a:stretch>
        </p:blipFill>
        <p:spPr>
          <a:xfrm>
            <a:off x="9144000" y="171655"/>
            <a:ext cx="2235200" cy="1155700"/>
          </a:xfrm>
          <a:prstGeom prst="rect">
            <a:avLst/>
          </a:prstGeom>
        </p:spPr>
      </p:pic>
      <p:sp>
        <p:nvSpPr>
          <p:cNvPr id="11" name="Rectangle 10"/>
          <p:cNvSpPr/>
          <p:nvPr/>
        </p:nvSpPr>
        <p:spPr>
          <a:xfrm>
            <a:off x="163462" y="171655"/>
            <a:ext cx="8817094" cy="156966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8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Cathe`drale</a:t>
            </a:r>
            <a:r>
              <a:rPr lang="en-US" sz="4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Notre Dame de Paris/</a:t>
            </a:r>
          </a:p>
          <a:p>
            <a:pPr algn="ctr"/>
            <a:r>
              <a:rPr lang="en-U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Notre Dame Cathedral</a:t>
            </a:r>
            <a:endParaRPr lang="en-US"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2" name="Picture 2" descr="C:\Users\Grace\AppData\Local\Microsoft\Windows\Temporary Internet Files\Content.IE5\1CL7XMV4\MC900001209[1].wmf">
            <a:hlinkClick r:id="rId7" action="ppaction://hlinksldjump"/>
          </p:cNvPr>
          <p:cNvPicPr>
            <a:picLocks noChangeAspect="1" noChangeArrowheads="1"/>
          </p:cNvPicPr>
          <p:nvPr/>
        </p:nvPicPr>
        <p:blipFill>
          <a:blip r:embed="rId8"/>
          <a:srcRect/>
          <a:stretch>
            <a:fillRect/>
          </a:stretch>
        </p:blipFill>
        <p:spPr bwMode="auto">
          <a:xfrm>
            <a:off x="7855571" y="5552718"/>
            <a:ext cx="1124985" cy="75486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12685 0.08407 C -0.13691 0.09773 -0.14767 0.11093 -0.15756 0.12506 C -0.16068 0.12946 -0.16398 0.13386 -0.16728 0.13826 C -0.16866 0.13988 -0.17109 0.14312 -0.17109 0.14312 C -0.1756 0.1547 -0.18064 0.15956 -0.1881 0.16767 C -0.18914 0.1686 -0.18983 0.17022 -0.1907 0.17114 C -0.19782 0.1774 -0.20545 0.18295 -0.21256 0.18898 C -0.21794 0.19314 -0.22263 0.20056 -0.2287 0.20218 C -0.23755 0.20426 -0.23304 0.20287 -0.24224 0.20704 C -0.25542 0.21885 -0.27121 0.22209 -0.28648 0.22673 C -0.2936 0.22858 -0.30731 0.23344 -0.30731 0.23344 C -0.31807 0.24247 -0.329 0.24942 -0.33906 0.25961 C -0.34149 0.26146 -0.3434 0.26355 -0.34548 0.2661 C -0.34982 0.27119 -0.3578 0.28254 -0.3578 0.28254 C -0.36145 0.29226 -0.36891 0.29875 -0.37255 0.30871 C -0.37585 0.31751 -0.37394 0.31311 -0.37862 0.32191 C -0.38262 0.34113 -0.39094 0.35271 -0.40066 0.36938 C -0.42114 0.40412 -0.44595 0.41894 -0.47909 0.42033 C -0.52161 0.42172 -0.56377 0.42242 -0.60594 0.42358 C -0.61704 0.42821 -0.62867 0.43075 -0.63908 0.43817 C -0.68697 0.47221 -0.73 0.51505 -0.77547 0.55465 C -0.79473 0.5711 -0.81069 0.59356 -0.8329 0.60375 C -0.86032 0.61603 -0.88687 0.61973 -0.91532 0.62344 C -0.9391 0.62274 -0.96287 0.62274 -0.98664 0.62182 C -1.00347 0.62089 -1.0203 0.61394 -1.03714 0.61209 C -1.08225 0.60005 -1.11591 0.62876 -1.14871 0.66281 C -1.16623 0.68087 -1.17161 0.68203 -1.18914 0.70542 C -1.19834 0.71769 -1.20753 0.73553 -1.21864 0.74479 C -1.23981 0.76193 -1.26532 0.76748 -1.28996 0.76934 C -1.30089 0.77003 -1.3231 0.77096 -1.3231 0.77096 " pathEditMode="relative" ptsTypes="fffffffffffffffffffffffffffffA">
                                      <p:cBhvr>
                                        <p:cTn id="6" dur="5000" fill="hold"/>
                                        <p:tgtEl>
                                          <p:spTgt spid="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14400" y="2756647"/>
            <a:ext cx="7234518" cy="4062651"/>
          </a:xfrm>
          <a:prstGeom prst="rect">
            <a:avLst/>
          </a:prstGeom>
          <a:noFill/>
        </p:spPr>
        <p:txBody>
          <a:bodyPr wrap="square" rtlCol="0">
            <a:spAutoFit/>
          </a:bodyPr>
          <a:lstStyle/>
          <a:p>
            <a:r>
              <a:rPr lang="en-US" dirty="0" smtClean="0"/>
              <a:t>Construction of the Notre Dame Cathedral began in approximated 1163 and the final facades were completed in the early 14</a:t>
            </a:r>
            <a:r>
              <a:rPr lang="en-US" baseline="30000" dirty="0" smtClean="0"/>
              <a:t>th</a:t>
            </a:r>
            <a:r>
              <a:rPr lang="en-US" dirty="0" smtClean="0"/>
              <a:t> Century.  Additional modifications and renovations occurred in the 17</a:t>
            </a:r>
            <a:r>
              <a:rPr lang="en-US" baseline="30000" dirty="0" smtClean="0"/>
              <a:t>th</a:t>
            </a:r>
            <a:r>
              <a:rPr lang="en-US" dirty="0" smtClean="0"/>
              <a:t> and 18</a:t>
            </a:r>
            <a:r>
              <a:rPr lang="en-US" baseline="30000" dirty="0" smtClean="0"/>
              <a:t>th</a:t>
            </a:r>
            <a:r>
              <a:rPr lang="en-US" dirty="0" smtClean="0"/>
              <a:t> Century with on-going renovations occurring as late as 2004. During this time, the cathedral underwent various religious and political ownership until it was finally handed over to the Roman Catholic Church on April 18, 1802. Each architectural component of the cathedral was designed by an architect specifically chosen for that project and in accordance with the regulations of the current French political and church leader and under the watchful eye of the bishops and cardinals.  The cathedral serves not only as a significant French historical landmark but as a active, roman catholic house of worship with several masses and religious services held daily.</a:t>
            </a:r>
          </a:p>
          <a:p>
            <a:endParaRPr lang="en-US" dirty="0" smtClean="0"/>
          </a:p>
          <a:p>
            <a:r>
              <a:rPr lang="en-US" sz="1200" dirty="0" smtClean="0"/>
              <a:t>Photograph and information courtesy of </a:t>
            </a:r>
            <a:r>
              <a:rPr lang="en-US" sz="1200" dirty="0" smtClean="0">
                <a:hlinkClick r:id="rId4"/>
              </a:rPr>
              <a:t>http://www.notredamedeparis.fr/Liturgy-in-the-cathedral-church</a:t>
            </a:r>
            <a:endParaRPr lang="en-US" sz="1200" dirty="0" smtClean="0"/>
          </a:p>
          <a:p>
            <a:endParaRPr lang="en-US" sz="1200" dirty="0"/>
          </a:p>
        </p:txBody>
      </p:sp>
      <p:pic>
        <p:nvPicPr>
          <p:cNvPr id="4" name="Picture 3" descr="Mass at Notre-Dame.jpg"/>
          <p:cNvPicPr>
            <a:picLocks noChangeAspect="1"/>
          </p:cNvPicPr>
          <p:nvPr/>
        </p:nvPicPr>
        <p:blipFill>
          <a:blip r:embed="rId5"/>
          <a:stretch>
            <a:fillRect/>
          </a:stretch>
        </p:blipFill>
        <p:spPr>
          <a:xfrm>
            <a:off x="3160619" y="391012"/>
            <a:ext cx="2286536" cy="2084014"/>
          </a:xfrm>
          <a:prstGeom prst="rect">
            <a:avLst/>
          </a:prstGeom>
        </p:spPr>
      </p:pic>
      <p:pic>
        <p:nvPicPr>
          <p:cNvPr id="5" name="Notre Dame Cathedral Intro.mov">
            <a:hlinkClick r:id="" action="ppaction://media"/>
          </p:cNvPr>
          <p:cNvPicPr/>
          <p:nvPr>
            <a:videoFile r:link="rId1"/>
          </p:nvPr>
        </p:nvPicPr>
        <p:blipFill>
          <a:blip r:embed="rId6"/>
          <a:stretch>
            <a:fillRect/>
          </a:stretch>
        </p:blipFill>
        <p:spPr>
          <a:xfrm>
            <a:off x="-552174" y="3428206"/>
            <a:ext cx="249237" cy="249237"/>
          </a:xfrm>
          <a:prstGeom prst="rect">
            <a:avLst/>
          </a:prstGeom>
        </p:spPr>
      </p:pic>
      <p:pic>
        <p:nvPicPr>
          <p:cNvPr id="6" name="Picture 2" descr="C:\Users\Grace\AppData\Local\Microsoft\Windows\Temporary Internet Files\Content.IE5\1CL7XMV4\MC900001209[1].wmf">
            <a:hlinkClick r:id="rId7" action="ppaction://hlinksldjump"/>
          </p:cNvPr>
          <p:cNvPicPr>
            <a:picLocks noChangeAspect="1" noChangeArrowheads="1"/>
          </p:cNvPicPr>
          <p:nvPr/>
        </p:nvPicPr>
        <p:blipFill>
          <a:blip r:embed="rId8"/>
          <a:srcRect/>
          <a:stretch>
            <a:fillRect/>
          </a:stretch>
        </p:blipFill>
        <p:spPr bwMode="auto">
          <a:xfrm flipV="1">
            <a:off x="7976499" y="6034972"/>
            <a:ext cx="845520" cy="56734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173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video>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artist_paint_lg_clr.gif">
            <a:hlinkClick r:id="rId4"/>
          </p:cNvPr>
          <p:cNvPicPr>
            <a:picLocks noChangeAspect="1"/>
          </p:cNvPicPr>
          <p:nvPr/>
        </p:nvPicPr>
        <p:blipFill>
          <a:blip r:embed="rId5"/>
          <a:stretch>
            <a:fillRect/>
          </a:stretch>
        </p:blipFill>
        <p:spPr>
          <a:xfrm>
            <a:off x="3792639" y="2570981"/>
            <a:ext cx="1518895" cy="1956774"/>
          </a:xfrm>
          <a:prstGeom prst="rect">
            <a:avLst/>
          </a:prstGeom>
        </p:spPr>
      </p:pic>
      <p:sp>
        <p:nvSpPr>
          <p:cNvPr id="6" name="TextBox 5"/>
          <p:cNvSpPr txBox="1"/>
          <p:nvPr/>
        </p:nvSpPr>
        <p:spPr>
          <a:xfrm>
            <a:off x="1358153" y="4839331"/>
            <a:ext cx="6578872" cy="1477328"/>
          </a:xfrm>
          <a:prstGeom prst="rect">
            <a:avLst/>
          </a:prstGeom>
          <a:noFill/>
        </p:spPr>
        <p:txBody>
          <a:bodyPr wrap="square" rtlCol="0">
            <a:spAutoFit/>
          </a:bodyPr>
          <a:lstStyle/>
          <a:p>
            <a:r>
              <a:rPr lang="en-US" dirty="0" smtClean="0">
                <a:hlinkClick r:id="rId6"/>
              </a:rPr>
              <a:t>http://www.louvre.fr/llv/musee/visite_virtuelle.jsp?bmLocale=en</a:t>
            </a:r>
            <a:endParaRPr lang="en-US" dirty="0" smtClean="0"/>
          </a:p>
          <a:p>
            <a:endParaRPr lang="en-US" dirty="0" smtClean="0"/>
          </a:p>
          <a:p>
            <a:pPr algn="ctr"/>
            <a:r>
              <a:rPr lang="en-US" dirty="0" smtClean="0"/>
              <a:t>Please click the hyperlink above for a brief virtual tour and to access additional information about the Louvre.</a:t>
            </a:r>
          </a:p>
          <a:p>
            <a:endParaRPr lang="en-US" dirty="0"/>
          </a:p>
        </p:txBody>
      </p:sp>
      <p:pic>
        <p:nvPicPr>
          <p:cNvPr id="7" name="Picture 6" descr="airline_travel_rough_ride_lg_clr.gif"/>
          <p:cNvPicPr>
            <a:picLocks noChangeAspect="1"/>
          </p:cNvPicPr>
          <p:nvPr/>
        </p:nvPicPr>
        <p:blipFill>
          <a:blip r:embed="rId7"/>
          <a:stretch>
            <a:fillRect/>
          </a:stretch>
        </p:blipFill>
        <p:spPr>
          <a:xfrm>
            <a:off x="9144000" y="-168889"/>
            <a:ext cx="2235200" cy="1155700"/>
          </a:xfrm>
          <a:prstGeom prst="rect">
            <a:avLst/>
          </a:prstGeom>
        </p:spPr>
      </p:pic>
      <p:pic>
        <p:nvPicPr>
          <p:cNvPr id="8" name="Next Stop the louvre.mov">
            <a:hlinkClick r:id="" action="ppaction://media"/>
          </p:cNvPr>
          <p:cNvPicPr/>
          <p:nvPr>
            <a:videoFile r:link="rId1"/>
          </p:nvPr>
        </p:nvPicPr>
        <p:blipFill>
          <a:blip r:embed="rId8"/>
          <a:stretch>
            <a:fillRect/>
          </a:stretch>
        </p:blipFill>
        <p:spPr>
          <a:xfrm>
            <a:off x="-687542" y="3753498"/>
            <a:ext cx="249237" cy="249237"/>
          </a:xfrm>
          <a:prstGeom prst="rect">
            <a:avLst/>
          </a:prstGeom>
        </p:spPr>
      </p:pic>
      <p:sp>
        <p:nvSpPr>
          <p:cNvPr id="9" name="Rectangle 8"/>
          <p:cNvSpPr/>
          <p:nvPr/>
        </p:nvSpPr>
        <p:spPr>
          <a:xfrm>
            <a:off x="149491" y="525146"/>
            <a:ext cx="8820556"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Muse`e</a:t>
            </a: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du</a:t>
            </a: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Louvre/The Louvre</a:t>
            </a: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Museum</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 name="Picture 2" descr="C:\Users\Grace\AppData\Local\Microsoft\Windows\Temporary Internet Files\Content.IE5\1CL7XMV4\MC900001209[1].wmf">
            <a:hlinkClick r:id="rId9" action="ppaction://hlinksldjump"/>
          </p:cNvPr>
          <p:cNvPicPr>
            <a:picLocks noChangeAspect="1" noChangeArrowheads="1"/>
          </p:cNvPicPr>
          <p:nvPr/>
        </p:nvPicPr>
        <p:blipFill>
          <a:blip r:embed="rId10"/>
          <a:srcRect/>
          <a:stretch>
            <a:fillRect/>
          </a:stretch>
        </p:blipFill>
        <p:spPr bwMode="auto">
          <a:xfrm flipV="1">
            <a:off x="7759874" y="5728675"/>
            <a:ext cx="912950" cy="61259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08954 0.03428 C -0.09787 0.03474 -0.10602 0.03451 -0.11418 0.0359 C -0.13309 0.03868 -0.14316 0.05882 -0.15843 0.06878 C -0.18272 0.10908 -0.22367 0.12436 -0.26028 0.12946 C -0.26844 0.13293 -0.27694 0.13548 -0.28492 0.13918 C -0.2962 0.14428 -0.30713 0.15771 -0.31928 0.15887 C -0.32501 0.15933 -0.33073 0.1598 -0.33646 0.16049 C -0.36544 0.15933 -0.38209 0.16095 -0.40778 0.15563 C -0.41697 0.15354 -0.42582 0.15053 -0.43467 0.14752 C -0.4397 0.14567 -0.44942 0.14104 -0.44942 0.14127 C -0.45896 0.1415 -0.46833 0.14127 -0.4777 0.14266 C -0.49436 0.14497 -0.50911 0.15609 -0.5256 0.15887 C -0.56221 0.15748 -0.59396 0.15377 -0.63006 0.15887 C -0.63838 0.16582 -0.64654 0.17323 -0.6547 0.18018 C -0.65851 0.18319 -0.66164 0.18782 -0.66563 0.19013 C -0.67916 0.19708 -0.6927 0.20195 -0.70623 0.2082 C -0.7104 0.22441 -0.72167 0.24317 -0.73209 0.25243 C -0.73365 0.25359 -0.73538 0.25428 -0.73694 0.25567 C -0.74111 0.25868 -0.74545 0.26193 -0.74926 0.26563 C -0.7595 0.27466 -0.751 0.27003 -0.7628 0.27698 C -0.77182 0.28184 -0.78085 0.28671 -0.78969 0.2918 C -0.79369 0.29389 -0.80323 0.29805 -0.80566 0.30153 C -0.81225 0.3101 -0.82058 0.31704 -0.82544 0.32793 C -0.83255 0.34298 -0.83759 0.35989 -0.84626 0.37378 C -0.86101 0.39671 -0.87784 0.4113 -0.89658 0.42774 C -0.9004 0.43099 -0.9037 0.43516 -0.90769 0.4377 C -0.91515 0.44187 -0.91845 0.44257 -0.92365 0.44905 C -0.92712 0.45322 -0.93354 0.46225 -0.93354 0.46248 C -0.94395 0.49027 -0.95593 0.51251 -0.97276 0.53428 C -0.99723 0.56531 -0.98456 0.55604 -0.99861 0.56554 C -1.00417 0.57341 -1.01059 0.58013 -1.01579 0.58847 C -1.02724 0.60607 -1.03366 0.6195 -1.04286 0.63756 C -1.05379 0.68295 -1.09474 0.70009 -1.12025 0.72626 C -1.12494 0.73113 -1.13101 0.73414 -1.13465 0.74085 C -1.13587 0.74294 -1.13691 0.74572 -1.1383 0.74757 C -1.14402 0.75382 -1.14992 0.75961 -1.15582 0.76563 C -1.15721 0.76725 -1.16068 0.7705 -1.16068 0.77073 C -1.1678 0.78949 -1.19105 0.78601 -1.20372 0.78694 C -1.22003 0.79157 -1.23252 0.79944 -1.24796 0.80987 C -1.24952 0.81079 -1.25143 0.81126 -1.25282 0.81311 C -1.25404 0.81473 -1.25508 0.81658 -1.25664 0.81797 C -1.26098 0.82144 -1.26636 0.82307 -1.27121 0.82631 C -1.27555 0.82909 -1.28996 0.8409 -1.29343 0.8409 " pathEditMode="relative" rAng="0" ptsTypes="ffffffffffffffffffffffffffffffffffffffffffA">
                                      <p:cBhvr>
                                        <p:cTn id="6" dur="5000" fill="hold"/>
                                        <p:tgtEl>
                                          <p:spTgt spid="7"/>
                                        </p:tgtEl>
                                        <p:attrNameLst>
                                          <p:attrName>ppt_x</p:attrName>
                                          <p:attrName>ppt_y</p:attrName>
                                        </p:attrNameLst>
                                      </p:cBhvr>
                                      <p:rCtr x="-602" y="403"/>
                                    </p:animMotion>
                                  </p:childTnLst>
                                </p:cTn>
                              </p:par>
                              <p:par>
                                <p:cTn id="7" presetID="1" presetClass="mediacall" presetSubtype="0" fill="hold" nodeType="withEffect">
                                  <p:stCondLst>
                                    <p:cond delay="0"/>
                                  </p:stCondLst>
                                  <p:childTnLst>
                                    <p:cmd type="call" cmd="playFrom(0.0)">
                                      <p:cBhvr>
                                        <p:cTn id="8" dur="5592"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9"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video>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93376" y="995082"/>
            <a:ext cx="6965577" cy="2308324"/>
          </a:xfrm>
          <a:prstGeom prst="rect">
            <a:avLst/>
          </a:prstGeom>
          <a:noFill/>
        </p:spPr>
        <p:txBody>
          <a:bodyPr wrap="square" rtlCol="0">
            <a:spAutoFit/>
          </a:bodyPr>
          <a:lstStyle/>
          <a:p>
            <a:r>
              <a:rPr lang="en-US" dirty="0" smtClean="0"/>
              <a:t>Originally constructed in 1190 as a fortress to protect the city from the invasion of Anglo-Norman military, the original construction was built not as a place of exhibition but rather as a means of protecting the reigning king and his subjects from attack by way of the nearby river Seine.  The Louvre served in this capacity until the building of the Tuileries palace 500 meters away in the 16</a:t>
            </a:r>
            <a:r>
              <a:rPr lang="en-US" baseline="30000" dirty="0" smtClean="0"/>
              <a:t>th</a:t>
            </a:r>
            <a:r>
              <a:rPr lang="en-US" dirty="0" smtClean="0"/>
              <a:t> and 17</a:t>
            </a:r>
            <a:r>
              <a:rPr lang="en-US" baseline="30000" dirty="0" smtClean="0"/>
              <a:t>th</a:t>
            </a:r>
            <a:r>
              <a:rPr lang="en-US" dirty="0" smtClean="0"/>
              <a:t> Centuries.  With this new palace in place, a plan to join the two structures resulted in what is now called the grand gallery or Grande Galerie. </a:t>
            </a:r>
            <a:endParaRPr lang="en-US" dirty="0"/>
          </a:p>
        </p:txBody>
      </p:sp>
      <p:pic>
        <p:nvPicPr>
          <p:cNvPr id="3" name="Picture 2" descr="image_14450_v2_m56577569830537878.jpg"/>
          <p:cNvPicPr>
            <a:picLocks noChangeAspect="1"/>
          </p:cNvPicPr>
          <p:nvPr/>
        </p:nvPicPr>
        <p:blipFill>
          <a:blip r:embed="rId5"/>
          <a:stretch>
            <a:fillRect/>
          </a:stretch>
        </p:blipFill>
        <p:spPr>
          <a:xfrm>
            <a:off x="2932670" y="3855952"/>
            <a:ext cx="2158314" cy="1332085"/>
          </a:xfrm>
          <a:prstGeom prst="rect">
            <a:avLst/>
          </a:prstGeom>
        </p:spPr>
      </p:pic>
      <p:pic>
        <p:nvPicPr>
          <p:cNvPr id="4" name="Louvre Intro .mov">
            <a:hlinkClick r:id="" action="ppaction://media"/>
          </p:cNvPr>
          <p:cNvPicPr/>
          <p:nvPr>
            <a:videoFile r:link="rId1"/>
          </p:nvPr>
        </p:nvPicPr>
        <p:blipFill>
          <a:blip r:embed="rId6"/>
          <a:stretch>
            <a:fillRect/>
          </a:stretch>
        </p:blipFill>
        <p:spPr>
          <a:xfrm>
            <a:off x="-911846" y="3855952"/>
            <a:ext cx="249237" cy="249237"/>
          </a:xfrm>
          <a:prstGeom prst="rect">
            <a:avLst/>
          </a:prstGeom>
        </p:spPr>
      </p:pic>
      <p:pic>
        <p:nvPicPr>
          <p:cNvPr id="5" name="Paris Intro Part 2.mov">
            <a:hlinkClick r:id="" action="ppaction://media"/>
          </p:cNvPr>
          <p:cNvPicPr/>
          <p:nvPr>
            <a:videoFile r:link="rId2"/>
          </p:nvPr>
        </p:nvPicPr>
        <p:blipFill>
          <a:blip r:embed="rId6"/>
          <a:stretch>
            <a:fillRect/>
          </a:stretch>
        </p:blipFill>
        <p:spPr>
          <a:xfrm>
            <a:off x="-1036465" y="4938800"/>
            <a:ext cx="249237" cy="249237"/>
          </a:xfrm>
          <a:prstGeom prst="rect">
            <a:avLst/>
          </a:prstGeom>
        </p:spPr>
      </p:pic>
      <p:pic>
        <p:nvPicPr>
          <p:cNvPr id="6" name="Picture 2" descr="C:\Users\Grace\AppData\Local\Microsoft\Windows\Temporary Internet Files\Content.IE5\1CL7XMV4\MC900001209[1].wmf">
            <a:hlinkClick r:id="rId7" action="ppaction://hlinksldjump"/>
          </p:cNvPr>
          <p:cNvPicPr>
            <a:picLocks noChangeAspect="1" noChangeArrowheads="1"/>
          </p:cNvPicPr>
          <p:nvPr/>
        </p:nvPicPr>
        <p:blipFill>
          <a:blip r:embed="rId8"/>
          <a:srcRect/>
          <a:stretch>
            <a:fillRect/>
          </a:stretch>
        </p:blipFill>
        <p:spPr bwMode="auto">
          <a:xfrm>
            <a:off x="7303398" y="5075583"/>
            <a:ext cx="1429783" cy="95939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9753" fill="hold"/>
                                        <p:tgtEl>
                                          <p:spTgt spid="4"/>
                                        </p:tgtEl>
                                      </p:cBhvr>
                                    </p:cmd>
                                  </p:childTnLst>
                                </p:cTn>
                              </p:par>
                            </p:childTnLst>
                          </p:cTn>
                        </p:par>
                        <p:par>
                          <p:cTn id="7" fill="hold">
                            <p:stCondLst>
                              <p:cond delay="19753"/>
                            </p:stCondLst>
                            <p:childTnLst>
                              <p:par>
                                <p:cTn id="8" presetID="1" presetClass="mediacall" presetSubtype="0" fill="hold" nodeType="afterEffect">
                                  <p:stCondLst>
                                    <p:cond delay="0"/>
                                  </p:stCondLst>
                                  <p:childTnLst>
                                    <p:cmd type="call" cmd="playFrom(0.0)">
                                      <p:cBhvr>
                                        <p:cTn id="9" dur="1890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video>
            <p:vide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video>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981634" y="2644346"/>
            <a:ext cx="6992471" cy="3600986"/>
          </a:xfrm>
          <a:prstGeom prst="rect">
            <a:avLst/>
          </a:prstGeom>
        </p:spPr>
        <p:txBody>
          <a:bodyPr wrap="square">
            <a:spAutoFit/>
          </a:bodyPr>
          <a:lstStyle/>
          <a:p>
            <a:r>
              <a:rPr lang="en-US" dirty="0" smtClean="0"/>
              <a:t>This transformation into a place of exhibition continued under the reign of Kings Louis XIII, XIV and completed under Louis XV.  After the revolution, the Louvre entered a time of intense transformation until King Charles X opened additional rooms and exhibition halls during the mid to late 19</a:t>
            </a:r>
            <a:r>
              <a:rPr lang="en-US" baseline="30000" dirty="0" smtClean="0"/>
              <a:t>th</a:t>
            </a:r>
            <a:r>
              <a:rPr lang="en-US" dirty="0" smtClean="0"/>
              <a:t> Century.  With the demolition of the Tuileries in 1882, the Louvre ceased to serve as a place of government and was transformed into a place of art and culture.  </a:t>
            </a:r>
          </a:p>
          <a:p>
            <a:endParaRPr lang="en-US" dirty="0" smtClean="0"/>
          </a:p>
          <a:p>
            <a:endParaRPr lang="en-US" dirty="0" smtClean="0"/>
          </a:p>
          <a:p>
            <a:r>
              <a:rPr lang="en-US" sz="1200" dirty="0" smtClean="0"/>
              <a:t>Photographs and information courtesy of </a:t>
            </a:r>
            <a:r>
              <a:rPr lang="en-US" sz="1200" dirty="0" smtClean="0">
                <a:hlinkClick r:id="rId4"/>
              </a:rPr>
              <a:t>http://www.louvre.fr/llv/musee/histoire_louvre.jsp?bmLocale=en</a:t>
            </a:r>
            <a:endParaRPr lang="en-US" sz="1200" dirty="0" smtClean="0"/>
          </a:p>
          <a:p>
            <a:endParaRPr lang="en-US" sz="1200" dirty="0" smtClean="0"/>
          </a:p>
          <a:p>
            <a:r>
              <a:rPr lang="en-US" sz="1200" dirty="0" smtClean="0"/>
              <a:t>Image of King Louis XV of France courtesy of </a:t>
            </a:r>
            <a:r>
              <a:rPr lang="en-US" sz="1200" dirty="0" smtClean="0">
                <a:hlinkClick r:id="rId5"/>
              </a:rPr>
              <a:t>http://www.britannica.com/EBchecked/topic/349082/Louis-XV</a:t>
            </a:r>
            <a:endParaRPr lang="en-US" sz="1200" dirty="0" smtClean="0"/>
          </a:p>
          <a:p>
            <a:endParaRPr lang="en-US" sz="1200" dirty="0" smtClean="0"/>
          </a:p>
          <a:p>
            <a:endParaRPr lang="en-US" dirty="0"/>
          </a:p>
        </p:txBody>
      </p:sp>
      <p:pic>
        <p:nvPicPr>
          <p:cNvPr id="3" name="Picture 2" descr="King Louis XV of France.gif"/>
          <p:cNvPicPr>
            <a:picLocks noChangeAspect="1"/>
          </p:cNvPicPr>
          <p:nvPr/>
        </p:nvPicPr>
        <p:blipFill>
          <a:blip r:embed="rId6"/>
          <a:stretch>
            <a:fillRect/>
          </a:stretch>
        </p:blipFill>
        <p:spPr>
          <a:xfrm>
            <a:off x="4095750" y="1173892"/>
            <a:ext cx="952500" cy="1238250"/>
          </a:xfrm>
          <a:prstGeom prst="rect">
            <a:avLst/>
          </a:prstGeom>
        </p:spPr>
      </p:pic>
      <p:pic>
        <p:nvPicPr>
          <p:cNvPr id="4" name="Louvre Part 2.mov">
            <a:hlinkClick r:id="" action="ppaction://media"/>
          </p:cNvPr>
          <p:cNvPicPr/>
          <p:nvPr>
            <a:videoFile r:link="rId1"/>
          </p:nvPr>
        </p:nvPicPr>
        <p:blipFill>
          <a:blip r:embed="rId7"/>
          <a:stretch>
            <a:fillRect/>
          </a:stretch>
        </p:blipFill>
        <p:spPr>
          <a:xfrm>
            <a:off x="-596348" y="3792676"/>
            <a:ext cx="249237" cy="249237"/>
          </a:xfrm>
          <a:prstGeom prst="rect">
            <a:avLst/>
          </a:prstGeom>
        </p:spPr>
      </p:pic>
      <p:pic>
        <p:nvPicPr>
          <p:cNvPr id="5" name="Picture 2" descr="C:\Users\Grace\AppData\Local\Microsoft\Windows\Temporary Internet Files\Content.IE5\1CL7XMV4\MC900001209[1].wmf">
            <a:hlinkClick r:id="rId8" action="ppaction://hlinksldjump"/>
          </p:cNvPr>
          <p:cNvPicPr>
            <a:picLocks noChangeAspect="1" noChangeArrowheads="1"/>
          </p:cNvPicPr>
          <p:nvPr/>
        </p:nvPicPr>
        <p:blipFill>
          <a:blip r:embed="rId9"/>
          <a:srcRect/>
          <a:stretch>
            <a:fillRect/>
          </a:stretch>
        </p:blipFill>
        <p:spPr bwMode="auto">
          <a:xfrm>
            <a:off x="7708900" y="5803901"/>
            <a:ext cx="1024281" cy="70301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918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video>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isabella_painted_lg_clr.gif">
            <a:hlinkClick r:id="rId4"/>
          </p:cNvPr>
          <p:cNvPicPr>
            <a:picLocks noChangeAspect="1"/>
          </p:cNvPicPr>
          <p:nvPr/>
        </p:nvPicPr>
        <p:blipFill>
          <a:blip r:embed="rId5"/>
          <a:stretch>
            <a:fillRect/>
          </a:stretch>
        </p:blipFill>
        <p:spPr>
          <a:xfrm>
            <a:off x="3849142" y="2173544"/>
            <a:ext cx="1485900" cy="1485900"/>
          </a:xfrm>
          <a:prstGeom prst="rect">
            <a:avLst/>
          </a:prstGeom>
        </p:spPr>
      </p:pic>
      <p:sp>
        <p:nvSpPr>
          <p:cNvPr id="5" name="TextBox 4"/>
          <p:cNvSpPr txBox="1"/>
          <p:nvPr/>
        </p:nvSpPr>
        <p:spPr>
          <a:xfrm>
            <a:off x="1036661" y="4068162"/>
            <a:ext cx="7126899" cy="1477328"/>
          </a:xfrm>
          <a:prstGeom prst="rect">
            <a:avLst/>
          </a:prstGeom>
          <a:noFill/>
        </p:spPr>
        <p:txBody>
          <a:bodyPr wrap="square" rtlCol="0">
            <a:spAutoFit/>
          </a:bodyPr>
          <a:lstStyle/>
          <a:p>
            <a:pPr algn="ctr"/>
            <a:r>
              <a:rPr lang="en-US" dirty="0" smtClean="0">
                <a:hlinkClick r:id="rId6"/>
              </a:rPr>
              <a:t>http://www.musee-orsay.fr/en/collections/overview.html</a:t>
            </a:r>
            <a:endParaRPr lang="en-US" dirty="0" smtClean="0"/>
          </a:p>
          <a:p>
            <a:endParaRPr lang="en-US" dirty="0" smtClean="0"/>
          </a:p>
          <a:p>
            <a:pPr algn="ctr"/>
            <a:r>
              <a:rPr lang="en-US" dirty="0" smtClean="0"/>
              <a:t>Please click the hyperlink above for a brief virtual tour and to access information about the </a:t>
            </a:r>
            <a:r>
              <a:rPr lang="en-US" dirty="0" err="1" smtClean="0"/>
              <a:t>Orsay</a:t>
            </a:r>
            <a:r>
              <a:rPr lang="en-US" dirty="0" smtClean="0"/>
              <a:t> Museum.</a:t>
            </a:r>
          </a:p>
          <a:p>
            <a:endParaRPr lang="en-US" dirty="0"/>
          </a:p>
        </p:txBody>
      </p:sp>
      <p:pic>
        <p:nvPicPr>
          <p:cNvPr id="6" name="Picture 5" descr="airline_travel_rough_ride_lg_clr.gif"/>
          <p:cNvPicPr>
            <a:picLocks noChangeAspect="1"/>
          </p:cNvPicPr>
          <p:nvPr/>
        </p:nvPicPr>
        <p:blipFill>
          <a:blip r:embed="rId7"/>
          <a:stretch>
            <a:fillRect/>
          </a:stretch>
        </p:blipFill>
        <p:spPr>
          <a:xfrm>
            <a:off x="9144000" y="-84567"/>
            <a:ext cx="2235200" cy="1155700"/>
          </a:xfrm>
          <a:prstGeom prst="rect">
            <a:avLst/>
          </a:prstGeom>
        </p:spPr>
      </p:pic>
      <p:pic>
        <p:nvPicPr>
          <p:cNvPr id="7" name="Orsay Intro 1.mov">
            <a:hlinkClick r:id="" action="ppaction://media"/>
          </p:cNvPr>
          <p:cNvPicPr/>
          <p:nvPr>
            <a:videoFile r:link="rId1"/>
          </p:nvPr>
        </p:nvPicPr>
        <p:blipFill>
          <a:blip r:embed="rId8"/>
          <a:stretch>
            <a:fillRect/>
          </a:stretch>
        </p:blipFill>
        <p:spPr>
          <a:xfrm>
            <a:off x="-799928" y="4068162"/>
            <a:ext cx="249237" cy="249237"/>
          </a:xfrm>
          <a:prstGeom prst="rect">
            <a:avLst/>
          </a:prstGeom>
        </p:spPr>
      </p:pic>
      <p:sp>
        <p:nvSpPr>
          <p:cNvPr id="9" name="Rectangle 8"/>
          <p:cNvSpPr/>
          <p:nvPr/>
        </p:nvSpPr>
        <p:spPr>
          <a:xfrm>
            <a:off x="554847" y="335846"/>
            <a:ext cx="8034315"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Muse`e</a:t>
            </a: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d`Orsay/The </a:t>
            </a:r>
            <a:r>
              <a:rPr lang="en-US" sz="54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Orsay</a:t>
            </a: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Museum</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 name="Picture 2" descr="C:\Users\Grace\AppData\Local\Microsoft\Windows\Temporary Internet Files\Content.IE5\1CL7XMV4\MC900001209[1].wmf">
            <a:hlinkClick r:id="rId9" action="ppaction://hlinksldjump"/>
          </p:cNvPr>
          <p:cNvPicPr>
            <a:picLocks noChangeAspect="1" noChangeArrowheads="1"/>
          </p:cNvPicPr>
          <p:nvPr/>
        </p:nvPicPr>
        <p:blipFill>
          <a:blip r:embed="rId10"/>
          <a:srcRect/>
          <a:stretch>
            <a:fillRect/>
          </a:stretch>
        </p:blipFill>
        <p:spPr bwMode="auto">
          <a:xfrm>
            <a:off x="7303398" y="5075583"/>
            <a:ext cx="1429783" cy="95939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12442 0.08384 C -0.15235 0.07666 -0.1435 0.07898 -0.19053 0.08199 C -0.21066 0.09194 -0.23078 0.09773 -0.25091 0.10677 C -0.26358 0.11232 -0.25247 0.10746 -0.26549 0.11325 C -0.26827 0.11418 -0.27278 0.11649 -0.27278 0.11649 C -0.28562 0.1158 -0.31963 0.10908 -0.33542 0.11974 C -0.34843 0.13734 -0.36925 0.14035 -0.37984 0.15911 C -0.39181 0.17972 -0.39823 0.20635 -0.41038 0.22627 C -0.41697 0.23669 -0.42756 0.25406 -0.43623 0.25915 C -0.45445 0.26934 -0.47267 0.27745 -0.49141 0.28532 C -0.49939 0.28833 -0.50581 0.2932 -0.5138 0.29528 C -0.5367 0.30825 -0.56065 0.30593 -0.58112 0.32793 C -0.58841 0.33534 -0.59657 0.34438 -0.60195 0.35433 C -0.61322 0.37402 -0.61687 0.38792 -0.63665 0.39533 C -0.65712 0.39324 -0.67673 0.39023 -0.69686 0.38861 C -0.72237 0.39139 -0.7418 0.39486 -0.76558 0.40019 C -0.78449 0.40968 -0.80288 0.42196 -0.82197 0.43122 C -0.85164 0.44535 -0.88513 0.45716 -0.91047 0.48379 C -0.9148 0.48842 -0.92799 0.50301 -0.93025 0.50834 C -0.93736 0.52339 -0.93372 0.51784 -0.93979 0.52641 C -0.94465 0.54447 -0.95905 0.56114 -0.96946 0.57388 C -0.97137 0.57597 -0.98109 0.59102 -0.98543 0.59194 C -1.00417 0.59542 -0.99133 0.59264 -1.0236 0.60167 C -1.05032 0.62576 -1.07496 0.65563 -1.09839 0.68551 C -1.11314 0.70427 -1.12927 0.72441 -1.14992 0.73136 C -1.15981 0.74016 -1.16953 0.74827 -1.17942 0.75753 C -1.18289 0.76448 -1.1848 0.77235 -1.18914 0.77884 C -1.20319 0.80037 -1.22384 0.80917 -1.24449 0.81172 C -1.26584 0.81728 -1.28648 0.824 -1.30592 0.83789 C -1.31303 0.84299 -1.31702 0.85271 -1.32431 0.85758 " pathEditMode="relative" ptsTypes="fffffffffffffffffffffffffffffA">
                                      <p:cBhvr>
                                        <p:cTn id="6" dur="5000" fill="hold"/>
                                        <p:tgtEl>
                                          <p:spTgt spid="6"/>
                                        </p:tgtEl>
                                        <p:attrNameLst>
                                          <p:attrName>ppt_x</p:attrName>
                                          <p:attrName>ppt_y</p:attrName>
                                        </p:attrNameLst>
                                      </p:cBhvr>
                                    </p:animMotion>
                                  </p:childTnLst>
                                </p:cTn>
                              </p:par>
                              <p:par>
                                <p:cTn id="7" presetID="1" presetClass="mediacall" presetSubtype="0" fill="hold" nodeType="withEffect">
                                  <p:stCondLst>
                                    <p:cond delay="0"/>
                                  </p:stCondLst>
                                  <p:childTnLst>
                                    <p:cmd type="call" cmd="playFrom(0.0)">
                                      <p:cBhvr>
                                        <p:cTn id="8" dur="785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9"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video>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2286000" y="2136339"/>
            <a:ext cx="4572000" cy="5078314"/>
          </a:xfrm>
          <a:prstGeom prst="rect">
            <a:avLst/>
          </a:prstGeom>
        </p:spPr>
        <p:txBody>
          <a:bodyPr>
            <a:spAutoFit/>
          </a:bodyPr>
          <a:lstStyle/>
          <a:p>
            <a:endParaRPr lang="en-US" dirty="0" smtClean="0"/>
          </a:p>
          <a:p>
            <a:endParaRPr lang="en-US" dirty="0" smtClean="0"/>
          </a:p>
          <a:p>
            <a:endParaRPr lang="en-US" dirty="0" smtClean="0"/>
          </a:p>
          <a:p>
            <a:endParaRPr lang="en-US" dirty="0" smtClean="0"/>
          </a:p>
          <a:p>
            <a:endParaRPr lang="en-US" dirty="0" smtClean="0"/>
          </a:p>
          <a:p>
            <a:r>
              <a:rPr lang="en-US" dirty="0" smtClean="0"/>
              <a:t>The Orsay Museum, located on the banks of the river Seine, was originally built as the Orsay Railway Station.  A showplace station built for the Universal Exhibition of 1900, the station was converted into a museum after a major construction project was initiated in 1978.  On December 1, 1986, President Francois Mitterrand officially dedicated the new museum.</a:t>
            </a:r>
          </a:p>
          <a:p>
            <a:endParaRPr lang="en-US" dirty="0" smtClean="0"/>
          </a:p>
          <a:p>
            <a:endParaRPr lang="en-US" dirty="0" smtClean="0"/>
          </a:p>
          <a:p>
            <a:endParaRPr lang="en-US" dirty="0" smtClean="0"/>
          </a:p>
          <a:p>
            <a:endParaRPr lang="en-US" dirty="0"/>
          </a:p>
        </p:txBody>
      </p:sp>
      <p:pic>
        <p:nvPicPr>
          <p:cNvPr id="3" name="Picture 2" descr="600px-MuseeDOrsay.jpg"/>
          <p:cNvPicPr>
            <a:picLocks noChangeAspect="1"/>
          </p:cNvPicPr>
          <p:nvPr/>
        </p:nvPicPr>
        <p:blipFill>
          <a:blip r:embed="rId3"/>
          <a:stretch>
            <a:fillRect/>
          </a:stretch>
        </p:blipFill>
        <p:spPr>
          <a:xfrm>
            <a:off x="1970155" y="1160979"/>
            <a:ext cx="5088503" cy="1356934"/>
          </a:xfrm>
          <a:prstGeom prst="rect">
            <a:avLst/>
          </a:prstGeom>
        </p:spPr>
      </p:pic>
      <p:sp>
        <p:nvSpPr>
          <p:cNvPr id="4" name="Rectangle 3"/>
          <p:cNvSpPr/>
          <p:nvPr/>
        </p:nvSpPr>
        <p:spPr>
          <a:xfrm>
            <a:off x="2286000" y="2967335"/>
            <a:ext cx="4572000" cy="677108"/>
          </a:xfrm>
          <a:prstGeom prst="rect">
            <a:avLst/>
          </a:prstGeom>
        </p:spPr>
        <p:txBody>
          <a:bodyPr>
            <a:spAutoFit/>
          </a:bodyPr>
          <a:lstStyle/>
          <a:p>
            <a:pPr algn="ctr"/>
            <a:r>
              <a:rPr lang="en-US" sz="1000" dirty="0" smtClean="0"/>
              <a:t>Photo courtesy of</a:t>
            </a:r>
          </a:p>
          <a:p>
            <a:pPr algn="ctr"/>
            <a:r>
              <a:rPr lang="en-US" sz="1000" dirty="0" smtClean="0"/>
              <a:t> </a:t>
            </a:r>
            <a:r>
              <a:rPr lang="en-US" sz="1000" dirty="0" smtClean="0">
                <a:hlinkClick r:id="rId4"/>
              </a:rPr>
              <a:t>http://en.wikipedia.org/wiki/Orsay_Museum</a:t>
            </a:r>
            <a:endParaRPr lang="en-US" sz="1000" dirty="0" smtClean="0"/>
          </a:p>
          <a:p>
            <a:r>
              <a:rPr lang="en-US" dirty="0" smtClean="0"/>
              <a:t> </a:t>
            </a:r>
            <a:endParaRPr lang="en-US" dirty="0"/>
          </a:p>
        </p:txBody>
      </p:sp>
      <p:pic>
        <p:nvPicPr>
          <p:cNvPr id="5" name="Picture 2" descr="C:\Users\Grace\AppData\Local\Microsoft\Windows\Temporary Internet Files\Content.IE5\1CL7XMV4\MC900001209[1].wmf">
            <a:hlinkClick r:id="rId5" action="ppaction://hlinksldjump"/>
          </p:cNvPr>
          <p:cNvPicPr>
            <a:picLocks noChangeAspect="1" noChangeArrowheads="1"/>
          </p:cNvPicPr>
          <p:nvPr/>
        </p:nvPicPr>
        <p:blipFill>
          <a:blip r:embed="rId6"/>
          <a:srcRect/>
          <a:stretch>
            <a:fillRect/>
          </a:stretch>
        </p:blipFill>
        <p:spPr bwMode="auto">
          <a:xfrm>
            <a:off x="7303399" y="5183401"/>
            <a:ext cx="1269102" cy="85157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450px-Paryż_orsay.JPG"/>
          <p:cNvPicPr>
            <a:picLocks noChangeAspect="1"/>
          </p:cNvPicPr>
          <p:nvPr/>
        </p:nvPicPr>
        <p:blipFill>
          <a:blip r:embed="rId3"/>
          <a:stretch>
            <a:fillRect/>
          </a:stretch>
        </p:blipFill>
        <p:spPr>
          <a:xfrm>
            <a:off x="3259206" y="222710"/>
            <a:ext cx="2350880" cy="3134507"/>
          </a:xfrm>
          <a:prstGeom prst="rect">
            <a:avLst/>
          </a:prstGeom>
        </p:spPr>
      </p:pic>
      <p:sp>
        <p:nvSpPr>
          <p:cNvPr id="3" name="TextBox 2"/>
          <p:cNvSpPr txBox="1"/>
          <p:nvPr/>
        </p:nvSpPr>
        <p:spPr>
          <a:xfrm>
            <a:off x="3048001" y="3898348"/>
            <a:ext cx="2970693" cy="3416320"/>
          </a:xfrm>
          <a:prstGeom prst="rect">
            <a:avLst/>
          </a:prstGeom>
          <a:noFill/>
        </p:spPr>
        <p:txBody>
          <a:bodyPr wrap="square" rtlCol="0">
            <a:spAutoFit/>
          </a:bodyPr>
          <a:lstStyle/>
          <a:p>
            <a:r>
              <a:rPr lang="en-US" dirty="0" smtClean="0"/>
              <a:t>The Orsay Museum is home to an extensive collection of paintings, sculptures, photography.  It is also a center of cultural, artistic and musical performances and exhibitions.</a:t>
            </a:r>
          </a:p>
          <a:p>
            <a:endParaRPr lang="en-US" dirty="0" smtClean="0"/>
          </a:p>
          <a:p>
            <a:endParaRPr lang="en-US" dirty="0" smtClean="0"/>
          </a:p>
          <a:p>
            <a:endParaRPr lang="en-US" dirty="0" smtClean="0"/>
          </a:p>
          <a:p>
            <a:r>
              <a:rPr lang="en-US" dirty="0" smtClean="0"/>
              <a:t> </a:t>
            </a:r>
          </a:p>
          <a:p>
            <a:endParaRPr lang="en-US" dirty="0"/>
          </a:p>
        </p:txBody>
      </p:sp>
      <p:sp>
        <p:nvSpPr>
          <p:cNvPr id="4" name="TextBox 3"/>
          <p:cNvSpPr txBox="1"/>
          <p:nvPr/>
        </p:nvSpPr>
        <p:spPr>
          <a:xfrm>
            <a:off x="3048001" y="3357217"/>
            <a:ext cx="3180520" cy="677108"/>
          </a:xfrm>
          <a:prstGeom prst="rect">
            <a:avLst/>
          </a:prstGeom>
          <a:noFill/>
        </p:spPr>
        <p:txBody>
          <a:bodyPr wrap="square" rtlCol="0">
            <a:spAutoFit/>
          </a:bodyPr>
          <a:lstStyle/>
          <a:p>
            <a:pPr algn="ctr"/>
            <a:r>
              <a:rPr lang="en-US" sz="1000" dirty="0" smtClean="0"/>
              <a:t>Photo courtesy of</a:t>
            </a:r>
          </a:p>
          <a:p>
            <a:pPr algn="ctr"/>
            <a:r>
              <a:rPr lang="en-US" sz="1000" dirty="0" smtClean="0">
                <a:hlinkClick r:id="rId4"/>
              </a:rPr>
              <a:t>http://en.wikipedia.org/wiki/Orsay_Museum</a:t>
            </a:r>
            <a:endParaRPr lang="en-US" sz="1000" dirty="0" smtClean="0"/>
          </a:p>
          <a:p>
            <a:endParaRPr lang="en-US" dirty="0"/>
          </a:p>
        </p:txBody>
      </p:sp>
      <p:pic>
        <p:nvPicPr>
          <p:cNvPr id="5" name="Picture 2" descr="C:\Users\Grace\AppData\Local\Microsoft\Windows\Temporary Internet Files\Content.IE5\1CL7XMV4\MC900001209[1].wmf">
            <a:hlinkClick r:id="rId5" action="ppaction://hlinksldjump"/>
          </p:cNvPr>
          <p:cNvPicPr>
            <a:picLocks noChangeAspect="1" noChangeArrowheads="1"/>
          </p:cNvPicPr>
          <p:nvPr/>
        </p:nvPicPr>
        <p:blipFill>
          <a:blip r:embed="rId6"/>
          <a:srcRect/>
          <a:stretch>
            <a:fillRect/>
          </a:stretch>
        </p:blipFill>
        <p:spPr bwMode="auto">
          <a:xfrm>
            <a:off x="7303398" y="5075583"/>
            <a:ext cx="1429783" cy="95939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airline_travel_rough_ride_lg_clr.gif"/>
          <p:cNvPicPr>
            <a:picLocks noChangeAspect="1"/>
          </p:cNvPicPr>
          <p:nvPr/>
        </p:nvPicPr>
        <p:blipFill>
          <a:blip r:embed="rId4"/>
          <a:stretch>
            <a:fillRect/>
          </a:stretch>
        </p:blipFill>
        <p:spPr>
          <a:xfrm>
            <a:off x="9144000" y="5478155"/>
            <a:ext cx="2235200" cy="1155700"/>
          </a:xfrm>
          <a:prstGeom prst="rect">
            <a:avLst/>
          </a:prstGeom>
        </p:spPr>
      </p:pic>
      <p:sp>
        <p:nvSpPr>
          <p:cNvPr id="3" name="TextBox 2"/>
          <p:cNvSpPr txBox="1"/>
          <p:nvPr/>
        </p:nvSpPr>
        <p:spPr>
          <a:xfrm>
            <a:off x="1449779" y="2483602"/>
            <a:ext cx="5563103" cy="707886"/>
          </a:xfrm>
          <a:prstGeom prst="rect">
            <a:avLst/>
          </a:prstGeom>
          <a:noFill/>
        </p:spPr>
        <p:txBody>
          <a:bodyPr wrap="square" rtlCol="0">
            <a:spAutoFit/>
          </a:bodyPr>
          <a:lstStyle/>
          <a:p>
            <a:r>
              <a:rPr lang="en-US" sz="4000" dirty="0" smtClean="0">
                <a:solidFill>
                  <a:srgbClr val="FF0000"/>
                </a:solidFill>
              </a:rPr>
              <a:t>Au Revoir, Bon  Voyage!</a:t>
            </a:r>
            <a:endParaRPr lang="en-US" sz="4000" dirty="0">
              <a:solidFill>
                <a:srgbClr val="FF0000"/>
              </a:solidFill>
            </a:endParaRPr>
          </a:p>
        </p:txBody>
      </p:sp>
      <p:sp>
        <p:nvSpPr>
          <p:cNvPr id="4" name="TextBox 3"/>
          <p:cNvSpPr txBox="1"/>
          <p:nvPr/>
        </p:nvSpPr>
        <p:spPr>
          <a:xfrm>
            <a:off x="1876845" y="3360167"/>
            <a:ext cx="4428006" cy="2677656"/>
          </a:xfrm>
          <a:prstGeom prst="rect">
            <a:avLst/>
          </a:prstGeom>
          <a:noFill/>
        </p:spPr>
        <p:txBody>
          <a:bodyPr wrap="square" rtlCol="0">
            <a:spAutoFit/>
          </a:bodyPr>
          <a:lstStyle/>
          <a:p>
            <a:pPr algn="ctr"/>
            <a:r>
              <a:rPr lang="en-US" sz="2400" dirty="0" smtClean="0"/>
              <a:t>As we depart from our brief tour of Paris, France you are asked to complete all assigned activities as well as your blog and travel journal entries.  Please be sure to submit all assignments and entries by March 28</a:t>
            </a:r>
            <a:r>
              <a:rPr lang="en-US" sz="2400" baseline="30000" dirty="0" smtClean="0"/>
              <a:t>th</a:t>
            </a:r>
            <a:r>
              <a:rPr lang="en-US" sz="2400" dirty="0" smtClean="0"/>
              <a:t>.</a:t>
            </a:r>
            <a:endParaRPr lang="en-US" sz="2400" dirty="0"/>
          </a:p>
        </p:txBody>
      </p:sp>
      <p:pic>
        <p:nvPicPr>
          <p:cNvPr id="5" name="Picture 4" descr="eiffel_tower_flag_waving_lg_clr.gif"/>
          <p:cNvPicPr>
            <a:picLocks noChangeAspect="1"/>
          </p:cNvPicPr>
          <p:nvPr/>
        </p:nvPicPr>
        <p:blipFill>
          <a:blip r:embed="rId5"/>
          <a:stretch>
            <a:fillRect/>
          </a:stretch>
        </p:blipFill>
        <p:spPr>
          <a:xfrm>
            <a:off x="3300435" y="0"/>
            <a:ext cx="1733245" cy="2599868"/>
          </a:xfrm>
          <a:prstGeom prst="rect">
            <a:avLst/>
          </a:prstGeom>
        </p:spPr>
      </p:pic>
      <p:pic>
        <p:nvPicPr>
          <p:cNvPr id="6" name="Picture 2" descr="C:\Users\Grace\AppData\Local\Microsoft\Windows\Temporary Internet Files\Content.IE5\1CL7XMV4\MC900001209[1].wmf">
            <a:hlinkClick r:id="rId6" action="ppaction://hlinksldjump"/>
          </p:cNvPr>
          <p:cNvPicPr>
            <a:picLocks noChangeAspect="1" noChangeArrowheads="1"/>
          </p:cNvPicPr>
          <p:nvPr/>
        </p:nvPicPr>
        <p:blipFill>
          <a:blip r:embed="rId7"/>
          <a:srcRect/>
          <a:stretch>
            <a:fillRect/>
          </a:stretch>
        </p:blipFill>
        <p:spPr bwMode="auto">
          <a:xfrm>
            <a:off x="7303398" y="5075583"/>
            <a:ext cx="1429783" cy="959390"/>
          </a:xfrm>
          <a:prstGeom prst="rect">
            <a:avLst/>
          </a:prstGeom>
          <a:noFill/>
        </p:spPr>
      </p:pic>
      <p:pic>
        <p:nvPicPr>
          <p:cNvPr id="7" name="MS900074636[1].wav">
            <a:hlinkClick r:id="" action="ppaction://media"/>
          </p:cNvPr>
          <p:cNvPicPr>
            <a:picLocks noRot="1" noChangeAspect="1"/>
          </p:cNvPicPr>
          <p:nvPr>
            <a:wavAudioFile r:embed="rId1" name="MS900074636[1].wav"/>
          </p:nvPr>
        </p:nvPicPr>
        <p:blipFill>
          <a:blip r:embed="rId8"/>
          <a:stretch>
            <a:fillRect/>
          </a:stretch>
        </p:blipFill>
        <p:spPr>
          <a:xfrm>
            <a:off x="-1030778" y="35814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2.22222E-6 -9.24855E-7 C -0.00191 -0.00277 -0.00451 -0.00416 -0.00625 -0.0067 C -0.01215 -0.01595 -0.00486 -0.01179 -0.0125 -0.0148 C -0.01823 -0.02011 -0.02153 -0.02682 -0.0283 -0.02959 C -0.03802 -0.03815 -0.05121 -0.05387 -0.06146 -0.05734 C -0.07552 -0.06867 -0.09132 -0.07861 -0.10694 -0.0837 C -0.11875 -0.09364 -0.13159 -0.10358 -0.14496 -0.10659 C -0.1559 -0.11399 -0.16909 -0.12416 -0.17569 -0.1378 C -0.17951 -0.1452 -0.17673 -0.14058 -0.18055 -0.1459 C -0.18316 -0.14936 -0.18784 -0.15584 -0.18784 -0.15561 C -0.1901 -0.16485 -0.19739 -0.163 -0.20399 -0.16393 C -0.21163 -0.16786 -0.21684 -0.17017 -0.22465 -0.17225 C -0.23212 -0.17642 -0.23975 -0.17803 -0.24705 -0.18196 C -0.26111 -0.19029 -0.24184 -0.17965 -0.25659 -0.19029 C -0.27205 -0.20162 -0.28715 -0.21318 -0.30208 -0.22474 C -0.31111 -0.23144 -0.32031 -0.23769 -0.32916 -0.24439 C -0.33246 -0.24694 -0.33628 -0.24786 -0.33906 -0.25087 C -0.34427 -0.25642 -0.34861 -0.25803 -0.35382 -0.26243 C -0.36719 -0.27353 -0.37795 -0.28555 -0.39305 -0.29179 C -0.40538 -0.29688 -0.4125 -0.2978 -0.425 -0.30011 C -0.4434 -0.30381 -0.46111 -0.31029 -0.47934 -0.31306 C -0.49305 -0.32023 -0.50538 -0.32971 -0.51962 -0.33433 C -0.52778 -0.34011 -0.53646 -0.34312 -0.54531 -0.3459 C -0.56232 -0.35722 -0.57899 -0.36763 -0.59583 -0.37734 C -0.60225 -0.38127 -0.60764 -0.38659 -0.61423 -0.38867 C -0.62916 -0.39861 -0.60816 -0.38358 -0.62396 -0.39861 C -0.62951 -0.4037 -0.63541 -0.4074 -0.64114 -0.41156 C -0.64844 -0.41688 -0.65642 -0.41919 -0.66337 -0.42474 C -0.69305 -0.44855 -0.72378 -0.46289 -0.75798 -0.46728 C -0.76927 -0.47168 -0.78003 -0.47584 -0.79114 -0.47861 C -0.79774 -0.48485 -0.80607 -0.48393 -0.81198 -0.49179 C -0.81962 -0.50196 -0.82639 -0.51353 -0.83663 -0.51815 C -0.846 -0.52647 -0.85503 -0.5348 -0.86493 -0.54104 C -0.86823 -0.5459 -0.8717 -0.54613 -0.87587 -0.54936 C -0.87934 -0.55191 -0.88229 -0.55537 -0.88576 -0.55746 C -0.89514 -0.5637 -0.90816 -0.563 -0.91753 -0.56416 C -0.92725 -0.56555 -0.93559 -0.5674 -0.94462 -0.57063 C -0.95503 -0.57988 -0.93923 -0.56485 -0.9533 -0.58381 C -0.96024 -0.59283 -0.96927 -0.60763 -0.97656 -0.61642 C -0.9835 -0.62451 -0.99409 -0.62682 -1.00243 -0.62798 C -1.00486 -0.62913 -1.00729 -0.63052 -1.00972 -0.63121 C -1.01545 -0.63329 -1.02135 -0.63399 -1.02691 -0.63607 C -1.0408 -0.64162 -1.05521 -0.65087 -1.06875 -0.65757 C -1.08993 -0.66844 -1.11094 -0.67792 -1.13142 -0.6904 C -1.14184 -0.69688 -1.15156 -0.70728 -1.16215 -0.71329 C -1.16944 -0.71769 -1.17725 -0.72046 -1.18403 -0.72624 C -1.18767 -0.72971 -1.19514 -0.73618 -1.19514 -0.73595 C -1.19791 -0.73063 -1.19948 -0.72994 -1.19635 -0.72139 C -1.19375 -0.71445 -1.18298 -0.69572 -1.18663 -0.70173 C -1.19566 -0.71746 -1.18628 -0.70405 -1.20139 -0.71653 C -1.20868 -0.723 -1.21562 -0.73364 -1.22344 -0.73942 C -1.23229 -0.74636 -1.24427 -0.75075 -1.2493 -0.76393 " pathEditMode="relative" rAng="0" ptsTypes="fffffffffffffffffffffffffffffffffffffffffffffffffffA">
                                      <p:cBhvr>
                                        <p:cTn id="6" dur="5000" fill="hold"/>
                                        <p:tgtEl>
                                          <p:spTgt spid="2"/>
                                        </p:tgtEl>
                                        <p:attrNameLst>
                                          <p:attrName>ppt_x</p:attrName>
                                          <p:attrName>ppt_y</p:attrName>
                                        </p:attrNameLst>
                                      </p:cBhvr>
                                      <p:rCtr x="-625" y="-382"/>
                                    </p:animMotion>
                                  </p:childTnLst>
                                </p:cTn>
                              </p:par>
                              <p:par>
                                <p:cTn id="7" presetID="1" presetClass="mediacall" presetSubtype="0" fill="hold" nodeType="withEffect">
                                  <p:stCondLst>
                                    <p:cond delay="0"/>
                                  </p:stCondLst>
                                  <p:childTnLst>
                                    <p:cmd type="call" cmd="playFrom(0.0)">
                                      <p:cBhvr>
                                        <p:cTn id="8" dur="512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9"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space_background_2.gif"/>
          <p:cNvPicPr>
            <a:picLocks noChangeAspect="1"/>
          </p:cNvPicPr>
          <p:nvPr/>
        </p:nvPicPr>
        <p:blipFill>
          <a:blip r:embed="rId4"/>
          <a:stretch>
            <a:fillRect/>
          </a:stretch>
        </p:blipFill>
        <p:spPr>
          <a:xfrm>
            <a:off x="0" y="24476"/>
            <a:ext cx="9144000" cy="6850863"/>
          </a:xfrm>
          <a:prstGeom prst="rect">
            <a:avLst/>
          </a:prstGeom>
        </p:spPr>
      </p:pic>
      <p:sp>
        <p:nvSpPr>
          <p:cNvPr id="8" name="Rectangle 7"/>
          <p:cNvSpPr/>
          <p:nvPr/>
        </p:nvSpPr>
        <p:spPr>
          <a:xfrm>
            <a:off x="685187" y="602326"/>
            <a:ext cx="6752369" cy="569386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Bienvenue</a:t>
            </a: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/Welcome </a:t>
            </a: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Travelers!</a:t>
            </a:r>
          </a:p>
          <a:p>
            <a:pPr algn="ctr"/>
            <a:endPar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This Virtual Field Trip </a:t>
            </a:r>
          </a:p>
          <a:p>
            <a:pPr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will</a:t>
            </a:r>
          </a:p>
          <a:p>
            <a:pPr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provide you with access to </a:t>
            </a:r>
          </a:p>
          <a:p>
            <a:pPr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resources needed to </a:t>
            </a:r>
          </a:p>
          <a:p>
            <a:pPr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complete the collaborative Art</a:t>
            </a:r>
          </a:p>
          <a:p>
            <a:pPr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and French Assignment outlined in the </a:t>
            </a:r>
          </a:p>
          <a:p>
            <a:pPr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Assignment description.</a:t>
            </a:r>
          </a:p>
        </p:txBody>
      </p:sp>
      <p:pic>
        <p:nvPicPr>
          <p:cNvPr id="9" name="Picture 8" descr="airline_travel_rough_ride_lg_clr.gif"/>
          <p:cNvPicPr>
            <a:picLocks noChangeAspect="1"/>
          </p:cNvPicPr>
          <p:nvPr/>
        </p:nvPicPr>
        <p:blipFill>
          <a:blip r:embed="rId5"/>
          <a:stretch>
            <a:fillRect/>
          </a:stretch>
        </p:blipFill>
        <p:spPr>
          <a:xfrm>
            <a:off x="9144000" y="24476"/>
            <a:ext cx="2235200" cy="1155700"/>
          </a:xfrm>
          <a:prstGeom prst="rect">
            <a:avLst/>
          </a:prstGeom>
        </p:spPr>
      </p:pic>
      <p:pic>
        <p:nvPicPr>
          <p:cNvPr id="2050" name="Picture 2" descr="C:\Users\Grace\AppData\Local\Microsoft\Windows\Temporary Internet Files\Content.IE5\1CL7XMV4\MC900442122[1].png">
            <a:hlinkClick r:id="" action="ppaction://hlinkshowjump?jump=firstslide"/>
          </p:cNvPr>
          <p:cNvPicPr>
            <a:picLocks noChangeAspect="1" noChangeArrowheads="1"/>
          </p:cNvPicPr>
          <p:nvPr/>
        </p:nvPicPr>
        <p:blipFill>
          <a:blip r:embed="rId6">
            <a:duotone>
              <a:schemeClr val="accent6">
                <a:shade val="45000"/>
                <a:satMod val="135000"/>
              </a:schemeClr>
              <a:prstClr val="white"/>
            </a:duotone>
          </a:blip>
          <a:srcRect/>
          <a:stretch>
            <a:fillRect/>
          </a:stretch>
        </p:blipFill>
        <p:spPr bwMode="auto">
          <a:xfrm>
            <a:off x="7636339" y="4829173"/>
            <a:ext cx="1237422" cy="1229061"/>
          </a:xfrm>
          <a:prstGeom prst="rect">
            <a:avLst/>
          </a:prstGeom>
          <a:noFill/>
        </p:spPr>
      </p:pic>
      <p:sp>
        <p:nvSpPr>
          <p:cNvPr id="6" name="TextBox 5"/>
          <p:cNvSpPr txBox="1"/>
          <p:nvPr/>
        </p:nvSpPr>
        <p:spPr>
          <a:xfrm>
            <a:off x="7636339" y="6296192"/>
            <a:ext cx="1237422" cy="369332"/>
          </a:xfrm>
          <a:prstGeom prst="rect">
            <a:avLst/>
          </a:prstGeom>
          <a:noFill/>
        </p:spPr>
        <p:txBody>
          <a:bodyPr wrap="square" rtlCol="0">
            <a:spAutoFit/>
          </a:bodyPr>
          <a:lstStyle/>
          <a:p>
            <a:pPr algn="ctr"/>
            <a:r>
              <a:rPr lang="en-US" dirty="0" smtClean="0"/>
              <a:t>Home</a:t>
            </a:r>
            <a:endParaRPr lang="en-US" dirty="0"/>
          </a:p>
        </p:txBody>
      </p:sp>
      <p:pic>
        <p:nvPicPr>
          <p:cNvPr id="10" name="MS900074636[1].wav">
            <a:hlinkClick r:id="" action="ppaction://media"/>
          </p:cNvPr>
          <p:cNvPicPr>
            <a:picLocks noRot="1" noChangeAspect="1"/>
          </p:cNvPicPr>
          <p:nvPr>
            <a:wavAudioFile r:embed="rId1" name="MS900074636[1].wav"/>
          </p:nvPr>
        </p:nvPicPr>
        <p:blipFill>
          <a:blip r:embed="rId7"/>
          <a:stretch>
            <a:fillRect/>
          </a:stretch>
        </p:blipFill>
        <p:spPr>
          <a:xfrm>
            <a:off x="-931025"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12251 0.06392 C -0.14229 0.08708 -0.16311 0.10978 -0.18498 0.12946 C -0.18949 0.13317 -0.19278 0.13872 -0.1973 0.14266 C -0.2058 0.14961 -0.21604 0.15331 -0.22298 0.16235 C -0.24796 0.19245 -0.27226 0.22395 -0.30037 0.24757 C -0.31598 0.26008 -0.32761 0.28208 -0.34461 0.29018 C -0.35624 0.29528 -0.36492 0.29574 -0.37654 0.29852 C -0.38435 0.30014 -0.39129 0.30454 -0.39875 0.30663 C -0.42027 0.31242 -0.443 0.31635 -0.46486 0.32145 C -0.47927 0.33071 -0.45671 0.31658 -0.47979 0.32793 C -0.51675 0.34576 -0.47614 0.32909 -0.50182 0.33951 C -0.50304 0.34044 -0.50425 0.34183 -0.50564 0.34275 C -0.51432 0.34785 -0.52317 0.35132 -0.53167 0.35734 C -0.53653 0.36082 -0.54087 0.36499 -0.54625 0.3673 C -0.55527 0.37494 -0.56273 0.38027 -0.57297 0.38212 C -0.5898 0.37981 -0.60576 0.37379 -0.62225 0.37379 C -0.637 0.37332 -0.65192 0.37587 -0.6665 0.37703 C -0.68055 0.38143 -0.6606 0.37471 -0.69114 0.38861 C -0.71404 0.3988 -0.73781 0.40528 -0.76106 0.41478 C -0.79872 0.42983 -0.76818 0.42057 -0.80184 0.4296 C -0.81347 0.43724 -0.82613 0.44234 -0.83845 0.44766 C -0.84869 0.45183 -0.8598 0.45253 -0.86899 0.45901 C -0.89762 0.478 -0.93511 0.48726 -0.96617 0.4919 C -1.0177 0.50672 -1.07115 0.5139 -1.12129 0.53613 C -1.12823 0.53914 -1.13865 0.54447 -1.14541 0.54933 C -1.15305 0.55466 -1.15981 0.56369 -1.16762 0.56902 C -1.18116 0.57805 -1.19591 0.58708 -1.21066 0.59356 C -1.2202 0.60213 -1.23096 0.60769 -1.24137 0.61487 C -1.24293 0.6158 -1.24484 0.61626 -1.24623 0.61811 C -1.24744 0.61973 -1.24866 0.62112 -1.24987 0.62298 C -1.25074 0.62437 -1.25126 0.62622 -1.2523 0.62784 C -1.2549 0.63131 -1.26098 0.6334 -1.26098 0.63942 L -1.22402 0.61649 " pathEditMode="relative" rAng="0" ptsTypes="fffffffffffffffffffffffffffffffAA">
                                      <p:cBhvr>
                                        <p:cTn id="6" dur="5000" fill="hold"/>
                                        <p:tgtEl>
                                          <p:spTgt spid="9"/>
                                        </p:tgtEl>
                                        <p:attrNameLst>
                                          <p:attrName>ppt_x</p:attrName>
                                          <p:attrName>ppt_y</p:attrName>
                                        </p:attrNameLst>
                                      </p:cBhvr>
                                      <p:rCtr x="-569" y="288"/>
                                    </p:animMotion>
                                  </p:childTnLst>
                                </p:cTn>
                              </p:par>
                              <p:par>
                                <p:cTn id="7" presetID="1" presetClass="mediacall" presetSubtype="0" fill="hold" nodeType="withEffect">
                                  <p:stCondLst>
                                    <p:cond delay="0"/>
                                  </p:stCondLst>
                                  <p:childTnLst>
                                    <p:cmd type="call" cmd="playFrom(0.0)">
                                      <p:cBhvr>
                                        <p:cTn id="8" dur="5126"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9"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44438" y="339410"/>
            <a:ext cx="7455330" cy="2862323"/>
          </a:xfrm>
          <a:prstGeom prst="rect">
            <a:avLst/>
          </a:prstGeom>
          <a:noFill/>
        </p:spPr>
        <p:txBody>
          <a:bodyPr wrap="square" rtlCol="0">
            <a:spAutoFit/>
          </a:bodyPr>
          <a:lstStyle/>
          <a:p>
            <a:r>
              <a:rPr lang="en-US" dirty="0" smtClean="0"/>
              <a:t>References</a:t>
            </a:r>
          </a:p>
          <a:p>
            <a:endParaRPr lang="en-US" dirty="0" smtClean="0"/>
          </a:p>
          <a:p>
            <a:r>
              <a:rPr lang="en-US" dirty="0" smtClean="0">
                <a:hlinkClick r:id="rId4"/>
              </a:rPr>
              <a:t>http://www.tour-eiffel.com/</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3" name="TextBox 2"/>
          <p:cNvSpPr txBox="1"/>
          <p:nvPr/>
        </p:nvSpPr>
        <p:spPr>
          <a:xfrm>
            <a:off x="744438" y="2058715"/>
            <a:ext cx="4214833" cy="369332"/>
          </a:xfrm>
          <a:prstGeom prst="rect">
            <a:avLst/>
          </a:prstGeom>
          <a:noFill/>
        </p:spPr>
        <p:txBody>
          <a:bodyPr wrap="square" rtlCol="0">
            <a:spAutoFit/>
          </a:bodyPr>
          <a:lstStyle/>
          <a:p>
            <a:r>
              <a:rPr lang="en-US" dirty="0" smtClean="0">
                <a:hlinkClick r:id="rId5"/>
              </a:rPr>
              <a:t>http://www.notredamedeparis.fr/-English-</a:t>
            </a:r>
            <a:endParaRPr lang="en-US" dirty="0" smtClean="0"/>
          </a:p>
        </p:txBody>
      </p:sp>
      <p:sp>
        <p:nvSpPr>
          <p:cNvPr id="4" name="TextBox 3"/>
          <p:cNvSpPr txBox="1"/>
          <p:nvPr/>
        </p:nvSpPr>
        <p:spPr>
          <a:xfrm>
            <a:off x="744438" y="2555402"/>
            <a:ext cx="5440968" cy="646331"/>
          </a:xfrm>
          <a:prstGeom prst="rect">
            <a:avLst/>
          </a:prstGeom>
          <a:noFill/>
        </p:spPr>
        <p:txBody>
          <a:bodyPr wrap="square" rtlCol="0">
            <a:spAutoFit/>
          </a:bodyPr>
          <a:lstStyle/>
          <a:p>
            <a:r>
              <a:rPr lang="en-US" dirty="0" smtClean="0">
                <a:hlinkClick r:id="rId6"/>
              </a:rPr>
              <a:t>http://www.louvre.fr/llv/musee/visite_virtuelle.jsp?bmLocale=en</a:t>
            </a:r>
            <a:endParaRPr lang="en-US" dirty="0" smtClean="0"/>
          </a:p>
        </p:txBody>
      </p:sp>
      <p:sp>
        <p:nvSpPr>
          <p:cNvPr id="5" name="TextBox 4"/>
          <p:cNvSpPr txBox="1"/>
          <p:nvPr/>
        </p:nvSpPr>
        <p:spPr>
          <a:xfrm>
            <a:off x="744438" y="3330423"/>
            <a:ext cx="4937377" cy="1200329"/>
          </a:xfrm>
          <a:prstGeom prst="rect">
            <a:avLst/>
          </a:prstGeom>
          <a:noFill/>
        </p:spPr>
        <p:txBody>
          <a:bodyPr wrap="square" rtlCol="0">
            <a:spAutoFit/>
          </a:bodyPr>
          <a:lstStyle/>
          <a:p>
            <a:r>
              <a:rPr lang="en-US" dirty="0" smtClean="0">
                <a:hlinkClick r:id="rId7"/>
              </a:rPr>
              <a:t>http://www.musee-orsay.fr/en/collections/overview.html</a:t>
            </a:r>
            <a:endParaRPr lang="en-US" dirty="0" smtClean="0"/>
          </a:p>
          <a:p>
            <a:endParaRPr lang="en-US" dirty="0" smtClean="0"/>
          </a:p>
          <a:p>
            <a:endParaRPr lang="en-US" dirty="0" smtClean="0"/>
          </a:p>
        </p:txBody>
      </p:sp>
      <p:sp>
        <p:nvSpPr>
          <p:cNvPr id="6" name="TextBox 5"/>
          <p:cNvSpPr txBox="1"/>
          <p:nvPr/>
        </p:nvSpPr>
        <p:spPr>
          <a:xfrm>
            <a:off x="744438" y="1412384"/>
            <a:ext cx="4576106" cy="646331"/>
          </a:xfrm>
          <a:prstGeom prst="rect">
            <a:avLst/>
          </a:prstGeom>
          <a:noFill/>
        </p:spPr>
        <p:txBody>
          <a:bodyPr wrap="square" rtlCol="0">
            <a:spAutoFit/>
          </a:bodyPr>
          <a:lstStyle/>
          <a:p>
            <a:r>
              <a:rPr lang="en-US" dirty="0" smtClean="0">
                <a:hlinkClick r:id="rId8"/>
              </a:rPr>
              <a:t>http://en.wikipedia.org/wiki/Eiffel_Tower</a:t>
            </a:r>
            <a:endParaRPr lang="en-US" dirty="0" smtClean="0"/>
          </a:p>
          <a:p>
            <a:endParaRPr lang="en-US" dirty="0"/>
          </a:p>
        </p:txBody>
      </p:sp>
      <p:pic>
        <p:nvPicPr>
          <p:cNvPr id="7" name="Picture 2" descr="C:\Users\Grace\AppData\Local\Microsoft\Windows\Temporary Internet Files\Content.IE5\1CL7XMV4\MC900442122[1].png">
            <a:hlinkClick r:id="" action="ppaction://hlinkshowjump?jump=firstslide"/>
          </p:cNvPr>
          <p:cNvPicPr>
            <a:picLocks noChangeAspect="1" noChangeArrowheads="1"/>
          </p:cNvPicPr>
          <p:nvPr/>
        </p:nvPicPr>
        <p:blipFill>
          <a:blip r:embed="rId9">
            <a:duotone>
              <a:schemeClr val="accent6">
                <a:shade val="45000"/>
                <a:satMod val="135000"/>
              </a:schemeClr>
              <a:prstClr val="white"/>
            </a:duotone>
          </a:blip>
          <a:srcRect/>
          <a:stretch>
            <a:fillRect/>
          </a:stretch>
        </p:blipFill>
        <p:spPr bwMode="auto">
          <a:xfrm>
            <a:off x="7636339" y="4829173"/>
            <a:ext cx="1237422" cy="1229061"/>
          </a:xfrm>
          <a:prstGeom prst="rect">
            <a:avLst/>
          </a:prstGeom>
          <a:noFill/>
        </p:spPr>
      </p:pic>
      <p:pic>
        <p:nvPicPr>
          <p:cNvPr id="8" name="Picture 7" descr="airline_travel_rough_ride_lg_clr.gif"/>
          <p:cNvPicPr>
            <a:picLocks noChangeAspect="1"/>
          </p:cNvPicPr>
          <p:nvPr/>
        </p:nvPicPr>
        <p:blipFill>
          <a:blip r:embed="rId10"/>
          <a:stretch>
            <a:fillRect/>
          </a:stretch>
        </p:blipFill>
        <p:spPr>
          <a:xfrm>
            <a:off x="9486900" y="-93978"/>
            <a:ext cx="1676400" cy="866775"/>
          </a:xfrm>
          <a:prstGeom prst="rect">
            <a:avLst/>
          </a:prstGeom>
        </p:spPr>
      </p:pic>
      <p:pic>
        <p:nvPicPr>
          <p:cNvPr id="4098" name="Picture 2" descr="C:\Users\Grace\AppData\Local\Microsoft\Windows\Temporary Internet Files\Content.IE5\E80ECDFP\MM900178291[1].gif"/>
          <p:cNvPicPr>
            <a:picLocks noChangeAspect="1" noChangeArrowheads="1" noCrop="1"/>
          </p:cNvPicPr>
          <p:nvPr/>
        </p:nvPicPr>
        <p:blipFill>
          <a:blip r:embed="rId11"/>
          <a:srcRect/>
          <a:stretch>
            <a:fillRect/>
          </a:stretch>
        </p:blipFill>
        <p:spPr bwMode="auto">
          <a:xfrm>
            <a:off x="6417832" y="459884"/>
            <a:ext cx="952500" cy="952500"/>
          </a:xfrm>
          <a:prstGeom prst="rect">
            <a:avLst/>
          </a:prstGeom>
          <a:noFill/>
        </p:spPr>
      </p:pic>
      <p:sp>
        <p:nvSpPr>
          <p:cNvPr id="10" name="TextBox 9"/>
          <p:cNvSpPr txBox="1"/>
          <p:nvPr/>
        </p:nvSpPr>
        <p:spPr>
          <a:xfrm>
            <a:off x="5806439" y="1874049"/>
            <a:ext cx="2393329" cy="369332"/>
          </a:xfrm>
          <a:prstGeom prst="rect">
            <a:avLst/>
          </a:prstGeom>
          <a:noFill/>
        </p:spPr>
        <p:txBody>
          <a:bodyPr wrap="square" rtlCol="0">
            <a:spAutoFit/>
          </a:bodyPr>
          <a:lstStyle/>
          <a:p>
            <a:pPr algn="ctr"/>
            <a:r>
              <a:rPr lang="en-US" dirty="0" smtClean="0"/>
              <a:t>Welcome Home!</a:t>
            </a:r>
            <a:endParaRPr lang="en-US" dirty="0"/>
          </a:p>
        </p:txBody>
      </p:sp>
      <p:pic>
        <p:nvPicPr>
          <p:cNvPr id="12" name="MS900065440[1].mid">
            <a:hlinkClick r:id="" action="ppaction://media"/>
          </p:cNvPr>
          <p:cNvPicPr>
            <a:picLocks noRot="1" noChangeAspect="1"/>
          </p:cNvPicPr>
          <p:nvPr>
            <a:audioFile r:link="rId1"/>
          </p:nvPr>
        </p:nvPicPr>
        <p:blipFill>
          <a:blip r:embed="rId12"/>
          <a:stretch>
            <a:fillRect/>
          </a:stretch>
        </p:blipFill>
        <p:spPr>
          <a:xfrm>
            <a:off x="-1133302" y="3930588"/>
            <a:ext cx="304800" cy="304800"/>
          </a:xfrm>
          <a:prstGeom prst="rect">
            <a:avLst/>
          </a:prstGeom>
        </p:spPr>
      </p:pic>
      <p:sp>
        <p:nvSpPr>
          <p:cNvPr id="13" name="Rectangle 12"/>
          <p:cNvSpPr/>
          <p:nvPr/>
        </p:nvSpPr>
        <p:spPr>
          <a:xfrm>
            <a:off x="748544" y="4182842"/>
            <a:ext cx="4572000" cy="1754326"/>
          </a:xfrm>
          <a:prstGeom prst="rect">
            <a:avLst/>
          </a:prstGeom>
        </p:spPr>
        <p:txBody>
          <a:bodyPr>
            <a:spAutoFit/>
          </a:bodyPr>
          <a:lstStyle/>
          <a:p>
            <a:r>
              <a:rPr lang="en-US" dirty="0" smtClean="0">
                <a:hlinkClick r:id="rId13"/>
              </a:rPr>
              <a:t>http://legal-dictionary.thefreedictionary.com/landmark</a:t>
            </a:r>
            <a:endParaRPr lang="en-US" dirty="0" smtClean="0"/>
          </a:p>
          <a:p>
            <a:endParaRPr lang="en-US" dirty="0" smtClean="0"/>
          </a:p>
          <a:p>
            <a:r>
              <a:rPr lang="en-US" dirty="0" smtClean="0">
                <a:hlinkClick r:id="rId14"/>
              </a:rPr>
              <a:t>http://www.merriam-webster.com/dictionary/masterpiece</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5.83333E-6 -3.3526E-6 C -0.00348 0.00717 -0.00713 0.01457 -0.01077 0.02174 C -0.01199 0.02428 -0.01442 0.02914 -0.01442 0.02914 C -0.01702 0.03977 -0.02119 0.04671 -0.02344 0.05804 C -0.02414 0.06127 -0.0231 0.06636 -0.02535 0.06775 C -0.03091 0.07122 -0.03751 0.06937 -0.04358 0.07029 C -0.04949 0.07561 -0.05591 0.07954 -0.06164 0.08486 C -0.06772 0.09064 -0.06997 0.0985 -0.07622 0.10405 C -0.07969 0.11746 -0.08664 0.12856 -0.09254 0.14035 C -0.09376 0.14289 -0.0941 0.14706 -0.09619 0.14775 C -0.10105 0.14937 -0.10591 0.15099 -0.11077 0.1526 C -0.11719 0.15885 -0.12154 0.16625 -0.129 0.16948 C -0.14445 0.19006 -0.14029 0.18521 -0.16355 0.1889 C -0.16789 0.19284 -0.17101 0.19515 -0.17449 0.20093 C -0.18056 0.21133 -0.18265 0.22289 -0.19081 0.23006 C -0.20105 0.20925 -0.20608 0.21596 -0.22709 0.21804 C -0.23126 0.21989 -0.2349 0.22058 -0.23803 0.22521 C -0.24202 0.23122 -0.24897 0.24463 -0.24897 0.24463 C -0.25348 0.26336 -0.26164 0.2807 -0.27084 0.29549 C -0.2757 0.30336 -0.27518 0.30243 -0.2816 0.30521 C -0.28525 0.30682 -0.29254 0.30983 -0.29254 0.30983 C -0.29445 0.31145 -0.29671 0.31237 -0.2981 0.31469 C -0.29931 0.31677 -0.29914 0.31954 -0.29983 0.32208 C -0.30035 0.3244 -0.30053 0.32717 -0.30174 0.32925 C -0.30469 0.33411 -0.30921 0.33688 -0.31251 0.34151 C -0.31737 0.35954 -0.31042 0.33804 -0.3198 0.35353 C -0.32154 0.35653 -0.32188 0.36509 -0.32344 0.3681 C -0.32483 0.37087 -0.32744 0.37272 -0.329 0.37526 C -0.33282 0.38151 -0.34011 0.39469 -0.34011 0.39469 C -0.34063 0.397 -0.34081 0.39954 -0.34167 0.40185 C -0.34393 0.40694 -0.34897 0.41642 -0.34897 0.41642 C -0.35487 0.44162 -0.35973 0.43445 -0.36893 0.45041 C -0.3764 0.46336 -0.38351 0.47607 -0.39098 0.48902 C -0.39393 0.50266 -0.39011 0.49133 -0.39983 0.50127 C -0.40383 0.50521 -0.41667 0.52532 -0.41806 0.52786 C -0.41963 0.53087 -0.42032 0.53457 -0.42171 0.53758 C -0.43265 0.56116 -0.44428 0.58243 -0.46164 0.59815 C -0.47188 0.6185 -0.4915 0.62613 -0.50904 0.6296 C -0.51581 0.63862 -0.52344 0.6474 -0.53265 0.65133 C -0.54289 0.66544 -0.53247 0.65388 -0.54532 0.66104 C -0.54723 0.6622 -0.54879 0.66451 -0.5507 0.6659 C -0.55244 0.66706 -0.55435 0.66752 -0.55626 0.66821 C -0.56529 0.6763 -0.56997 0.67607 -0.5816 0.67792 C -0.58855 0.68116 -0.59272 0.68347 -0.59983 0.68047 C -0.60591 0.68116 -0.61216 0.68116 -0.61806 0.68278 C -0.62813 0.68555 -0.64254 0.70127 -0.65261 0.70706 C -0.67779 0.72162 -0.71042 0.72 -0.73629 0.72162 C -0.74515 0.72393 -0.74862 0.72625 -0.75626 0.73133 C -0.76285 0.73573 -0.77101 0.73619 -0.77813 0.7385 C -0.79393 0.73596 -0.7882 0.73919 -0.79619 0.73364 " pathEditMode="relative" ptsTypes="fffffffffffffffffffffffffffffffffffffffffffffffffA">
                                      <p:cBhvr>
                                        <p:cTn id="6" dur="5000" fill="hold"/>
                                        <p:tgtEl>
                                          <p:spTgt spid="8"/>
                                        </p:tgtEl>
                                        <p:attrNameLst>
                                          <p:attrName>ppt_x</p:attrName>
                                          <p:attrName>ppt_y</p:attrName>
                                        </p:attrNameLst>
                                      </p:cBhvr>
                                    </p:animMotion>
                                  </p:childTnLst>
                                </p:cTn>
                              </p:par>
                            </p:childTnLst>
                          </p:cTn>
                        </p:par>
                        <p:par>
                          <p:cTn id="7" fill="hold">
                            <p:stCondLst>
                              <p:cond delay="5000"/>
                            </p:stCondLst>
                            <p:childTnLst>
                              <p:par>
                                <p:cTn id="8" presetID="9" presetClass="entr" presetSubtype="0" fill="hold" nodeType="after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dissolve">
                                      <p:cBhvr>
                                        <p:cTn id="10" dur="3000"/>
                                        <p:tgtEl>
                                          <p:spTgt spid="4098"/>
                                        </p:tgtEl>
                                      </p:cBhvr>
                                    </p:animEffect>
                                  </p:childTnLst>
                                </p:cTn>
                              </p:par>
                            </p:childTnLst>
                          </p:cTn>
                        </p:par>
                        <p:par>
                          <p:cTn id="11" fill="hold">
                            <p:stCondLst>
                              <p:cond delay="8000"/>
                            </p:stCondLst>
                            <p:childTnLst>
                              <p:par>
                                <p:cTn id="12" presetID="9"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dissolve">
                                      <p:cBhvr>
                                        <p:cTn id="14" dur="5000"/>
                                        <p:tgtEl>
                                          <p:spTgt spid="10"/>
                                        </p:tgtEl>
                                      </p:cBhvr>
                                    </p:animEffect>
                                  </p:childTnLst>
                                </p:cTn>
                              </p:par>
                            </p:childTnLst>
                          </p:cTn>
                        </p:par>
                        <p:par>
                          <p:cTn id="15" fill="hold">
                            <p:stCondLst>
                              <p:cond delay="13000"/>
                            </p:stCondLst>
                            <p:childTnLst>
                              <p:par>
                                <p:cTn id="16" presetID="1" presetClass="mediacall" presetSubtype="0" fill="hold" nodeType="afterEffect">
                                  <p:stCondLst>
                                    <p:cond delay="0"/>
                                  </p:stCondLst>
                                  <p:childTnLst>
                                    <p:cmd type="call" cmd="playFrom(0.0)">
                                      <p:cBhvr>
                                        <p:cTn id="17" dur="39749"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8"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bldLst>
      <p:bldP spid="10" grpId="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1079500" y="736600"/>
            <a:ext cx="5918200" cy="3139321"/>
          </a:xfrm>
          <a:prstGeom prst="rect">
            <a:avLst/>
          </a:prstGeom>
        </p:spPr>
        <p:txBody>
          <a:bodyPr wrap="square">
            <a:spAutoFit/>
          </a:bodyPr>
          <a:lstStyle/>
          <a:p>
            <a:r>
              <a:rPr lang="en-US" dirty="0" smtClean="0"/>
              <a:t>(Mary Ellen Brown, </a:t>
            </a:r>
            <a:r>
              <a:rPr lang="en-US" i="1" dirty="0" smtClean="0"/>
              <a:t>Burns and Tradition</a:t>
            </a:r>
            <a:r>
              <a:rPr lang="en-US" dirty="0" smtClean="0"/>
              <a:t> (Champaign: University of Illinois Press, 1984, p. xii)</a:t>
            </a:r>
          </a:p>
          <a:p>
            <a:endParaRPr lang="en-US" dirty="0" smtClean="0"/>
          </a:p>
          <a:p>
            <a:r>
              <a:rPr lang="en-US" dirty="0" smtClean="0">
                <a:hlinkClick r:id="rId3"/>
              </a:rPr>
              <a:t>http://www.britannica.com/EBchecked/topic/498439/repousse</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3" name="Rectangle 2"/>
          <p:cNvSpPr/>
          <p:nvPr/>
        </p:nvSpPr>
        <p:spPr>
          <a:xfrm>
            <a:off x="1079500" y="2459504"/>
            <a:ext cx="6096000" cy="646331"/>
          </a:xfrm>
          <a:prstGeom prst="rect">
            <a:avLst/>
          </a:prstGeom>
        </p:spPr>
        <p:txBody>
          <a:bodyPr wrap="square">
            <a:spAutoFit/>
          </a:bodyPr>
          <a:lstStyle/>
          <a:p>
            <a:r>
              <a:rPr lang="en-US" dirty="0" smtClean="0">
                <a:hlinkClick r:id="rId4"/>
              </a:rPr>
              <a:t>http://www.merriam-webster.com/dictionary/facade</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space_background_2.gif"/>
          <p:cNvPicPr>
            <a:picLocks noChangeAspect="1"/>
          </p:cNvPicPr>
          <p:nvPr/>
        </p:nvPicPr>
        <p:blipFill>
          <a:blip r:embed="rId3"/>
          <a:stretch>
            <a:fillRect/>
          </a:stretch>
        </p:blipFill>
        <p:spPr>
          <a:xfrm>
            <a:off x="0" y="0"/>
            <a:ext cx="9144000" cy="6857999"/>
          </a:xfrm>
          <a:prstGeom prst="rect">
            <a:avLst/>
          </a:prstGeom>
        </p:spPr>
      </p:pic>
      <p:sp>
        <p:nvSpPr>
          <p:cNvPr id="4" name="Rectangle 3"/>
          <p:cNvSpPr/>
          <p:nvPr/>
        </p:nvSpPr>
        <p:spPr>
          <a:xfrm>
            <a:off x="1473200" y="215900"/>
            <a:ext cx="6438900" cy="5816977"/>
          </a:xfrm>
          <a:prstGeom prst="rect">
            <a:avLst/>
          </a:prstGeom>
        </p:spPr>
        <p:txBody>
          <a:bodyPr wrap="square">
            <a:spAutoFit/>
          </a:bodyPr>
          <a:lstStyle/>
          <a:p>
            <a:r>
              <a:rPr lang="en-US" sz="3200" dirty="0" smtClean="0">
                <a:solidFill>
                  <a:srgbClr val="FF0000"/>
                </a:solidFill>
              </a:rPr>
              <a:t>Virtual Field Trip Glossary</a:t>
            </a:r>
          </a:p>
          <a:p>
            <a:r>
              <a:rPr lang="en-US" sz="2000" b="1" dirty="0" smtClean="0">
                <a:solidFill>
                  <a:schemeClr val="bg2">
                    <a:lumMod val="40000"/>
                    <a:lumOff val="60000"/>
                  </a:schemeClr>
                </a:solidFill>
              </a:rPr>
              <a:t>(Architectural)Landmark</a:t>
            </a:r>
            <a:r>
              <a:rPr lang="en-US" sz="2000" dirty="0" smtClean="0"/>
              <a:t>-</a:t>
            </a:r>
            <a:r>
              <a:rPr lang="en-US" sz="1600" i="1" dirty="0" smtClean="0"/>
              <a:t>A structure that has significant historical, architectural, or cultural meaning and that has been given legal protection from alteration and destruction.</a:t>
            </a:r>
            <a:endParaRPr lang="en-US" sz="1600" dirty="0" smtClean="0"/>
          </a:p>
          <a:p>
            <a:r>
              <a:rPr lang="en-US" sz="1200" dirty="0" smtClean="0"/>
              <a:t>(http://legal-dictionary.thefreedictionary.com/landmark)</a:t>
            </a:r>
          </a:p>
          <a:p>
            <a:r>
              <a:rPr lang="en-US" sz="2000" b="1" dirty="0" smtClean="0">
                <a:solidFill>
                  <a:schemeClr val="bg2">
                    <a:lumMod val="40000"/>
                    <a:lumOff val="60000"/>
                  </a:schemeClr>
                </a:solidFill>
              </a:rPr>
              <a:t>(Artistic) </a:t>
            </a:r>
            <a:r>
              <a:rPr lang="en-US" sz="2000" b="1" i="1" dirty="0" smtClean="0">
                <a:solidFill>
                  <a:schemeClr val="bg2">
                    <a:lumMod val="40000"/>
                    <a:lumOff val="60000"/>
                  </a:schemeClr>
                </a:solidFill>
              </a:rPr>
              <a:t>Masterpiece</a:t>
            </a:r>
            <a:r>
              <a:rPr lang="en-US" sz="2000" b="1" i="1" dirty="0" smtClean="0"/>
              <a:t>-</a:t>
            </a:r>
            <a:r>
              <a:rPr lang="en-US" sz="2000" i="1" dirty="0" smtClean="0"/>
              <a:t>a</a:t>
            </a:r>
            <a:r>
              <a:rPr lang="en-US" sz="2000" b="1" i="1" dirty="0" smtClean="0"/>
              <a:t> </a:t>
            </a:r>
            <a:r>
              <a:rPr lang="en-US" sz="1600" i="1" dirty="0" smtClean="0"/>
              <a:t>work done with extraordinary skill; a supreme intellectual or artistic achievement.</a:t>
            </a:r>
          </a:p>
          <a:p>
            <a:r>
              <a:rPr lang="en-US" sz="1200" dirty="0" smtClean="0"/>
              <a:t>(http://www.merriam-webster.com/dictionary/masterpiece)</a:t>
            </a:r>
          </a:p>
          <a:p>
            <a:r>
              <a:rPr lang="en-US" sz="2000" b="1" dirty="0" smtClean="0">
                <a:solidFill>
                  <a:schemeClr val="bg2">
                    <a:lumMod val="40000"/>
                    <a:lumOff val="60000"/>
                  </a:schemeClr>
                </a:solidFill>
              </a:rPr>
              <a:t>(Cultural/Religious)Traditions</a:t>
            </a:r>
            <a:r>
              <a:rPr lang="en-US" sz="1600" i="1" dirty="0" smtClean="0">
                <a:solidFill>
                  <a:schemeClr val="bg2">
                    <a:lumMod val="40000"/>
                    <a:lumOff val="60000"/>
                  </a:schemeClr>
                </a:solidFill>
              </a:rPr>
              <a:t>-</a:t>
            </a:r>
            <a:r>
              <a:rPr lang="en-US" sz="1600" i="1" dirty="0" smtClean="0"/>
              <a:t>Tradition is a constant process across time and in time, linking past with present, thus ensuring continuity.  It is also dynamic and ever-changing as culture and societal needs alter.  On of the elusive but preserving cultural bases which bind people to one another, it unites individuals and refutes the isolation and insularity man as a social being fears.</a:t>
            </a:r>
            <a:endParaRPr lang="en-US" sz="1600" i="1" dirty="0" smtClean="0">
              <a:solidFill>
                <a:schemeClr val="bg2">
                  <a:lumMod val="40000"/>
                  <a:lumOff val="60000"/>
                </a:schemeClr>
              </a:solidFill>
            </a:endParaRPr>
          </a:p>
          <a:p>
            <a:r>
              <a:rPr lang="en-US" sz="1200" dirty="0" smtClean="0"/>
              <a:t>(Mary Ellen Brown, </a:t>
            </a:r>
            <a:r>
              <a:rPr lang="en-US" sz="1200" i="1" dirty="0" smtClean="0"/>
              <a:t>Burns and Tradition</a:t>
            </a:r>
            <a:r>
              <a:rPr lang="en-US" sz="1200" dirty="0" smtClean="0"/>
              <a:t> (Champaign: University of Illinois Press, 1984, p. xii)</a:t>
            </a:r>
          </a:p>
          <a:p>
            <a:r>
              <a:rPr lang="en-US" sz="2000" b="1" i="1" dirty="0" smtClean="0">
                <a:solidFill>
                  <a:schemeClr val="bg2">
                    <a:lumMod val="40000"/>
                    <a:lumOff val="60000"/>
                  </a:schemeClr>
                </a:solidFill>
              </a:rPr>
              <a:t>Repousse</a:t>
            </a:r>
            <a:r>
              <a:rPr lang="en-US" sz="1600" i="1" dirty="0" smtClean="0"/>
              <a:t>-method of decorating metals in which parts of the design are raised in relief from the back or the inside of the article by means of hammers and punches.</a:t>
            </a:r>
          </a:p>
          <a:p>
            <a:r>
              <a:rPr lang="en-US" sz="2000" dirty="0" smtClean="0">
                <a:solidFill>
                  <a:schemeClr val="bg2">
                    <a:lumMod val="40000"/>
                    <a:lumOff val="60000"/>
                  </a:schemeClr>
                </a:solidFill>
              </a:rPr>
              <a:t>Façade</a:t>
            </a:r>
            <a:r>
              <a:rPr lang="en-US" sz="3200" dirty="0" smtClean="0"/>
              <a:t>-</a:t>
            </a:r>
            <a:r>
              <a:rPr lang="en-US" sz="1600" dirty="0" smtClean="0"/>
              <a:t>the front of a building;  any face of a building given special architectural treatment.</a:t>
            </a:r>
          </a:p>
          <a:p>
            <a:endParaRPr lang="en-US" sz="1600" dirty="0" smtClean="0"/>
          </a:p>
        </p:txBody>
      </p:sp>
      <p:pic>
        <p:nvPicPr>
          <p:cNvPr id="5" name="Picture 2" descr="C:\Users\Grace\AppData\Local\Microsoft\Windows\Temporary Internet Files\Content.IE5\1CL7XMV4\MC900442122[1].png">
            <a:hlinkClick r:id="" action="ppaction://hlinkshowjump?jump=firstslide"/>
          </p:cNvPr>
          <p:cNvPicPr>
            <a:picLocks noChangeAspect="1" noChangeArrowheads="1"/>
          </p:cNvPicPr>
          <p:nvPr/>
        </p:nvPicPr>
        <p:blipFill>
          <a:blip r:embed="rId4">
            <a:duotone>
              <a:schemeClr val="accent6">
                <a:shade val="45000"/>
                <a:satMod val="135000"/>
              </a:schemeClr>
              <a:prstClr val="white"/>
            </a:duotone>
          </a:blip>
          <a:srcRect/>
          <a:stretch>
            <a:fillRect/>
          </a:stretch>
        </p:blipFill>
        <p:spPr bwMode="auto">
          <a:xfrm>
            <a:off x="7636339" y="4829173"/>
            <a:ext cx="1237422" cy="1229061"/>
          </a:xfrm>
          <a:prstGeom prst="rect">
            <a:avLst/>
          </a:prstGeom>
          <a:noFill/>
        </p:spPr>
      </p:pic>
      <p:sp>
        <p:nvSpPr>
          <p:cNvPr id="6" name="Rectangle 5"/>
          <p:cNvSpPr/>
          <p:nvPr/>
        </p:nvSpPr>
        <p:spPr>
          <a:xfrm>
            <a:off x="1473200" y="4883377"/>
            <a:ext cx="4572000" cy="276999"/>
          </a:xfrm>
          <a:prstGeom prst="rect">
            <a:avLst/>
          </a:prstGeom>
        </p:spPr>
        <p:txBody>
          <a:bodyPr>
            <a:spAutoFit/>
          </a:bodyPr>
          <a:lstStyle/>
          <a:p>
            <a:r>
              <a:rPr lang="en-US" sz="1200" dirty="0" smtClean="0"/>
              <a:t>(http://www.britannica.com/EBchecked/topic/498439/repousse)</a:t>
            </a:r>
            <a:endParaRPr lang="en-US" sz="1200" dirty="0"/>
          </a:p>
        </p:txBody>
      </p:sp>
      <p:sp>
        <p:nvSpPr>
          <p:cNvPr id="7" name="Rectangle 6"/>
          <p:cNvSpPr/>
          <p:nvPr/>
        </p:nvSpPr>
        <p:spPr>
          <a:xfrm>
            <a:off x="1473200" y="5755878"/>
            <a:ext cx="4572000" cy="276999"/>
          </a:xfrm>
          <a:prstGeom prst="rect">
            <a:avLst/>
          </a:prstGeom>
        </p:spPr>
        <p:txBody>
          <a:bodyPr>
            <a:spAutoFit/>
          </a:bodyPr>
          <a:lstStyle/>
          <a:p>
            <a:r>
              <a:rPr lang="en-US" sz="1200" dirty="0" smtClean="0"/>
              <a:t>(http://www.merriam-webster.com/dictionary/facade)</a:t>
            </a:r>
            <a:endParaRPr lang="en-US"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pace_background_2.gif"/>
          <p:cNvPicPr>
            <a:picLocks noChangeAspect="1"/>
          </p:cNvPicPr>
          <p:nvPr/>
        </p:nvPicPr>
        <p:blipFill>
          <a:blip r:embed="rId3"/>
          <a:stretch>
            <a:fillRect/>
          </a:stretch>
        </p:blipFill>
        <p:spPr>
          <a:xfrm>
            <a:off x="80155" y="27392"/>
            <a:ext cx="9144000" cy="6866217"/>
          </a:xfrm>
          <a:prstGeom prst="rect">
            <a:avLst/>
          </a:prstGeom>
        </p:spPr>
      </p:pic>
      <p:sp>
        <p:nvSpPr>
          <p:cNvPr id="3" name="TextBox 2"/>
          <p:cNvSpPr txBox="1"/>
          <p:nvPr/>
        </p:nvSpPr>
        <p:spPr>
          <a:xfrm>
            <a:off x="465216" y="716766"/>
            <a:ext cx="4186939" cy="5509201"/>
          </a:xfrm>
          <a:prstGeom prst="rect">
            <a:avLst/>
          </a:prstGeom>
          <a:noFill/>
        </p:spPr>
        <p:txBody>
          <a:bodyPr wrap="square" rtlCol="0">
            <a:spAutoFit/>
          </a:bodyPr>
          <a:lstStyle/>
          <a:p>
            <a:r>
              <a:rPr lang="en-US" sz="1600" dirty="0" smtClean="0">
                <a:solidFill>
                  <a:schemeClr val="bg1"/>
                </a:solidFill>
                <a:latin typeface="Verdana" pitchFamily="34" charset="0"/>
                <a:ea typeface="Verdana" pitchFamily="34" charset="0"/>
                <a:cs typeface="Verdana" pitchFamily="34" charset="0"/>
              </a:rPr>
              <a:t> </a:t>
            </a:r>
            <a:br>
              <a:rPr lang="en-US" sz="1600" dirty="0" smtClean="0">
                <a:solidFill>
                  <a:schemeClr val="bg1"/>
                </a:solidFill>
                <a:latin typeface="Verdana" pitchFamily="34" charset="0"/>
                <a:ea typeface="Verdana" pitchFamily="34" charset="0"/>
                <a:cs typeface="Verdana" pitchFamily="34" charset="0"/>
              </a:rPr>
            </a:br>
            <a:endParaRPr lang="en-US" sz="1600" dirty="0" smtClean="0">
              <a:solidFill>
                <a:schemeClr val="bg1"/>
              </a:solidFill>
              <a:latin typeface="Verdana" pitchFamily="34" charset="0"/>
              <a:ea typeface="Verdana" pitchFamily="34" charset="0"/>
              <a:cs typeface="Verdana" pitchFamily="34" charset="0"/>
            </a:endParaRPr>
          </a:p>
          <a:p>
            <a:pPr>
              <a:buFont typeface="Arial"/>
              <a:buChar char="•"/>
            </a:pPr>
            <a:r>
              <a:rPr lang="en-US" sz="1600" dirty="0" smtClean="0">
                <a:solidFill>
                  <a:srgbClr val="FFFFFF"/>
                </a:solidFill>
                <a:latin typeface="Verdana" pitchFamily="34" charset="0"/>
                <a:ea typeface="Verdana" pitchFamily="34" charset="0"/>
                <a:cs typeface="Verdana" pitchFamily="34" charset="0"/>
              </a:rPr>
              <a:t>Describe the political history of France listing the countries leaders from the earliest government to today</a:t>
            </a:r>
          </a:p>
          <a:p>
            <a:pPr>
              <a:buFont typeface="Arial"/>
              <a:buChar char="•"/>
            </a:pPr>
            <a:r>
              <a:rPr lang="en-US" sz="1600" dirty="0" smtClean="0">
                <a:solidFill>
                  <a:srgbClr val="FFFFFF"/>
                </a:solidFill>
                <a:latin typeface="Verdana" pitchFamily="34" charset="0"/>
                <a:ea typeface="Verdana" pitchFamily="34" charset="0"/>
                <a:cs typeface="Verdana" pitchFamily="34" charset="0"/>
              </a:rPr>
              <a:t/>
            </a:r>
            <a:br>
              <a:rPr lang="en-US" sz="1600" dirty="0" smtClean="0">
                <a:solidFill>
                  <a:srgbClr val="FFFFFF"/>
                </a:solidFill>
                <a:latin typeface="Verdana" pitchFamily="34" charset="0"/>
                <a:ea typeface="Verdana" pitchFamily="34" charset="0"/>
                <a:cs typeface="Verdana" pitchFamily="34" charset="0"/>
              </a:rPr>
            </a:br>
            <a:endParaRPr lang="en-US" sz="1600" dirty="0" smtClean="0">
              <a:solidFill>
                <a:srgbClr val="FFFFFF"/>
              </a:solidFill>
              <a:latin typeface="Verdana" pitchFamily="34" charset="0"/>
              <a:ea typeface="Verdana" pitchFamily="34" charset="0"/>
              <a:cs typeface="Verdana" pitchFamily="34" charset="0"/>
            </a:endParaRPr>
          </a:p>
          <a:p>
            <a:pPr>
              <a:buFont typeface="Arial"/>
              <a:buChar char="•"/>
            </a:pPr>
            <a:r>
              <a:rPr lang="en-US" sz="1600" dirty="0" smtClean="0">
                <a:solidFill>
                  <a:srgbClr val="FFFFFF"/>
                </a:solidFill>
                <a:latin typeface="Verdana" pitchFamily="34" charset="0"/>
                <a:ea typeface="Verdana" pitchFamily="34" charset="0"/>
                <a:cs typeface="Verdana" pitchFamily="34" charset="0"/>
              </a:rPr>
              <a:t>Explain what caused the French Revolution to occur.</a:t>
            </a:r>
          </a:p>
          <a:p>
            <a:pPr>
              <a:buFont typeface="Arial"/>
              <a:buChar char="•"/>
            </a:pPr>
            <a:endParaRPr lang="en-US" sz="1600" dirty="0" smtClean="0">
              <a:solidFill>
                <a:srgbClr val="FFFFFF"/>
              </a:solidFill>
              <a:latin typeface="Verdana" pitchFamily="34" charset="0"/>
              <a:ea typeface="Verdana" pitchFamily="34" charset="0"/>
              <a:cs typeface="Verdana" pitchFamily="34" charset="0"/>
            </a:endParaRPr>
          </a:p>
          <a:p>
            <a:pPr>
              <a:buFont typeface="Arial"/>
              <a:buChar char="•"/>
            </a:pPr>
            <a:r>
              <a:rPr lang="en-US" sz="1600" dirty="0" smtClean="0">
                <a:solidFill>
                  <a:srgbClr val="FFFFFF"/>
                </a:solidFill>
                <a:latin typeface="Verdana" pitchFamily="34" charset="0"/>
                <a:ea typeface="Verdana" pitchFamily="34" charset="0"/>
                <a:cs typeface="Verdana" pitchFamily="34" charset="0"/>
              </a:rPr>
              <a:t>List the names of the 26 Regions under the current French Government</a:t>
            </a:r>
          </a:p>
          <a:p>
            <a:endParaRPr lang="en-US" sz="1600" dirty="0" smtClean="0">
              <a:solidFill>
                <a:srgbClr val="FFFFFF"/>
              </a:solidFill>
              <a:latin typeface="Verdana" pitchFamily="34" charset="0"/>
              <a:ea typeface="Verdana" pitchFamily="34" charset="0"/>
              <a:cs typeface="Verdana" pitchFamily="34" charset="0"/>
            </a:endParaRPr>
          </a:p>
          <a:p>
            <a:pPr>
              <a:buFont typeface="Arial"/>
              <a:buChar char="•"/>
            </a:pPr>
            <a:r>
              <a:rPr lang="en-US" sz="1600" dirty="0" smtClean="0">
                <a:solidFill>
                  <a:srgbClr val="FFFFFF"/>
                </a:solidFill>
                <a:latin typeface="Verdana" pitchFamily="34" charset="0"/>
                <a:ea typeface="Verdana" pitchFamily="34" charset="0"/>
                <a:cs typeface="Verdana" pitchFamily="34" charset="0"/>
              </a:rPr>
              <a:t>Explain the history behind the construction of what is now called the Louvre.</a:t>
            </a:r>
          </a:p>
          <a:p>
            <a:pPr>
              <a:buFont typeface="Arial"/>
              <a:buChar char="•"/>
            </a:pPr>
            <a:endParaRPr lang="en-US" sz="1600" dirty="0" smtClean="0">
              <a:solidFill>
                <a:srgbClr val="FFFFFF"/>
              </a:solidFill>
              <a:latin typeface="Verdana" pitchFamily="34" charset="0"/>
              <a:ea typeface="Verdana" pitchFamily="34" charset="0"/>
              <a:cs typeface="Verdana" pitchFamily="34" charset="0"/>
            </a:endParaRPr>
          </a:p>
          <a:p>
            <a:pPr>
              <a:buFont typeface="Arial"/>
              <a:buChar char="•"/>
            </a:pPr>
            <a:r>
              <a:rPr lang="en-US" sz="1600" dirty="0" smtClean="0">
                <a:solidFill>
                  <a:srgbClr val="FFFFFF"/>
                </a:solidFill>
                <a:latin typeface="Verdana" pitchFamily="34" charset="0"/>
                <a:ea typeface="Verdana" pitchFamily="34" charset="0"/>
                <a:cs typeface="Verdana" pitchFamily="34" charset="0"/>
              </a:rPr>
              <a:t>Explain the history of the Orsay Museum.</a:t>
            </a:r>
          </a:p>
          <a:p>
            <a:pPr>
              <a:buFont typeface="Arial"/>
              <a:buChar char="•"/>
            </a:pPr>
            <a:endParaRPr lang="en-US" sz="1600" dirty="0" smtClean="0">
              <a:solidFill>
                <a:srgbClr val="FFFFFF"/>
              </a:solidFill>
              <a:latin typeface="Verdana" pitchFamily="34" charset="0"/>
              <a:ea typeface="Verdana" pitchFamily="34" charset="0"/>
              <a:cs typeface="Verdana" pitchFamily="34" charset="0"/>
            </a:endParaRPr>
          </a:p>
          <a:p>
            <a:pPr>
              <a:buFont typeface="Arial"/>
              <a:buChar char="•"/>
            </a:pPr>
            <a:r>
              <a:rPr lang="en-US" sz="1600" dirty="0" smtClean="0">
                <a:solidFill>
                  <a:srgbClr val="FFFFFF"/>
                </a:solidFill>
                <a:latin typeface="Verdana" pitchFamily="34" charset="0"/>
                <a:ea typeface="Verdana" pitchFamily="34" charset="0"/>
                <a:cs typeface="Verdana" pitchFamily="34" charset="0"/>
              </a:rPr>
              <a:t>Explain the history of Notre Dame Cathedral</a:t>
            </a:r>
            <a:endParaRPr lang="en-US" sz="1600" dirty="0">
              <a:solidFill>
                <a:srgbClr val="FFFFFF"/>
              </a:solidFill>
              <a:latin typeface="Verdana" pitchFamily="34" charset="0"/>
              <a:ea typeface="Verdana" pitchFamily="34" charset="0"/>
              <a:cs typeface="Verdana" pitchFamily="34" charset="0"/>
            </a:endParaRPr>
          </a:p>
        </p:txBody>
      </p:sp>
      <p:sp>
        <p:nvSpPr>
          <p:cNvPr id="5" name="TextBox 4"/>
          <p:cNvSpPr txBox="1"/>
          <p:nvPr/>
        </p:nvSpPr>
        <p:spPr>
          <a:xfrm>
            <a:off x="465216" y="352095"/>
            <a:ext cx="4186939" cy="523220"/>
          </a:xfrm>
          <a:prstGeom prst="rect">
            <a:avLst/>
          </a:prstGeom>
          <a:noFill/>
        </p:spPr>
        <p:txBody>
          <a:bodyPr wrap="square" rtlCol="0">
            <a:spAutoFit/>
          </a:bodyPr>
          <a:lstStyle/>
          <a:p>
            <a:r>
              <a:rPr lang="en-US" sz="2800" dirty="0" smtClean="0">
                <a:solidFill>
                  <a:srgbClr val="FF0000"/>
                </a:solidFill>
              </a:rPr>
              <a:t>Trip Objectives</a:t>
            </a:r>
            <a:endParaRPr lang="en-US" sz="2800" dirty="0">
              <a:solidFill>
                <a:srgbClr val="FF0000"/>
              </a:solidFill>
            </a:endParaRPr>
          </a:p>
        </p:txBody>
      </p:sp>
      <p:sp>
        <p:nvSpPr>
          <p:cNvPr id="6" name="TextBox 5"/>
          <p:cNvSpPr txBox="1"/>
          <p:nvPr/>
        </p:nvSpPr>
        <p:spPr>
          <a:xfrm>
            <a:off x="5180238" y="1183094"/>
            <a:ext cx="3495956" cy="4955203"/>
          </a:xfrm>
          <a:prstGeom prst="rect">
            <a:avLst/>
          </a:prstGeom>
          <a:noFill/>
        </p:spPr>
        <p:txBody>
          <a:bodyPr wrap="square" rtlCol="0">
            <a:spAutoFit/>
          </a:bodyPr>
          <a:lstStyle/>
          <a:p>
            <a:pPr>
              <a:buFont typeface="Arial"/>
              <a:buChar char="•"/>
            </a:pPr>
            <a:r>
              <a:rPr lang="en-US" sz="1600" dirty="0" smtClean="0">
                <a:solidFill>
                  <a:srgbClr val="FFFFFF"/>
                </a:solidFill>
                <a:latin typeface="Verdana" pitchFamily="34" charset="0"/>
                <a:ea typeface="Verdana" pitchFamily="34" charset="0"/>
                <a:cs typeface="Verdana" pitchFamily="34" charset="0"/>
              </a:rPr>
              <a:t>Describe the effects of the German occupation of World War II on the city of Paris</a:t>
            </a:r>
          </a:p>
          <a:p>
            <a:pPr>
              <a:buNone/>
            </a:pPr>
            <a:r>
              <a:rPr lang="en-US" sz="1600" dirty="0" smtClean="0">
                <a:solidFill>
                  <a:srgbClr val="FFFFFF"/>
                </a:solidFill>
                <a:latin typeface="Verdana" pitchFamily="34" charset="0"/>
                <a:ea typeface="Verdana" pitchFamily="34" charset="0"/>
                <a:cs typeface="Verdana" pitchFamily="34" charset="0"/>
              </a:rPr>
              <a:t> </a:t>
            </a:r>
          </a:p>
          <a:p>
            <a:pPr>
              <a:buFont typeface="Arial"/>
              <a:buChar char="•"/>
            </a:pPr>
            <a:r>
              <a:rPr lang="en-US" sz="1600" dirty="0" smtClean="0">
                <a:solidFill>
                  <a:srgbClr val="FFFFFF"/>
                </a:solidFill>
                <a:latin typeface="Verdana" pitchFamily="34" charset="0"/>
                <a:ea typeface="Verdana" pitchFamily="34" charset="0"/>
                <a:cs typeface="Verdana" pitchFamily="34" charset="0"/>
              </a:rPr>
              <a:t>Describe the role of the French Government in the leadership of the European Union</a:t>
            </a:r>
          </a:p>
          <a:p>
            <a:pPr>
              <a:buFont typeface="Arial"/>
              <a:buChar char="•"/>
            </a:pPr>
            <a:endParaRPr lang="en-US" sz="1600" dirty="0" smtClean="0">
              <a:solidFill>
                <a:srgbClr val="FFFFFF"/>
              </a:solidFill>
              <a:latin typeface="Verdana" pitchFamily="34" charset="0"/>
              <a:ea typeface="Verdana" pitchFamily="34" charset="0"/>
              <a:cs typeface="Verdana" pitchFamily="34" charset="0"/>
            </a:endParaRPr>
          </a:p>
          <a:p>
            <a:pPr>
              <a:buFont typeface="Arial"/>
              <a:buChar char="•"/>
            </a:pPr>
            <a:r>
              <a:rPr lang="en-US" sz="1600" dirty="0" smtClean="0">
                <a:solidFill>
                  <a:srgbClr val="FFFFFF"/>
                </a:solidFill>
                <a:latin typeface="Verdana" pitchFamily="34" charset="0"/>
                <a:ea typeface="Verdana" pitchFamily="34" charset="0"/>
                <a:cs typeface="Verdana" pitchFamily="34" charset="0"/>
              </a:rPr>
              <a:t>Explain the history of the Eiffel Tower and it’s connection to the United States.</a:t>
            </a:r>
          </a:p>
          <a:p>
            <a:pPr>
              <a:buFont typeface="Arial"/>
              <a:buChar char="•"/>
            </a:pPr>
            <a:endParaRPr lang="en-US" sz="1600" dirty="0" smtClean="0">
              <a:solidFill>
                <a:srgbClr val="FFFFFF"/>
              </a:solidFill>
              <a:latin typeface="Verdana" pitchFamily="34" charset="0"/>
              <a:ea typeface="Verdana" pitchFamily="34" charset="0"/>
              <a:cs typeface="Verdana" pitchFamily="34" charset="0"/>
            </a:endParaRPr>
          </a:p>
          <a:p>
            <a:pPr>
              <a:buFont typeface="Arial"/>
              <a:buChar char="•"/>
            </a:pPr>
            <a:r>
              <a:rPr lang="en-US" sz="1600" dirty="0" smtClean="0">
                <a:solidFill>
                  <a:srgbClr val="FFFFFF"/>
                </a:solidFill>
                <a:latin typeface="Verdana" pitchFamily="34" charset="0"/>
                <a:ea typeface="Verdana" pitchFamily="34" charset="0"/>
                <a:cs typeface="Verdana" pitchFamily="34" charset="0"/>
              </a:rPr>
              <a:t>Explain the history behind the construction of what is now called the Louvre.</a:t>
            </a:r>
          </a:p>
          <a:p>
            <a:pPr>
              <a:buFont typeface="Arial"/>
              <a:buChar char="•"/>
            </a:pPr>
            <a:endParaRPr lang="en-US" sz="1600" dirty="0" smtClean="0">
              <a:solidFill>
                <a:srgbClr val="FFFFFF"/>
              </a:solidFill>
              <a:latin typeface="Verdana" pitchFamily="34" charset="0"/>
              <a:ea typeface="Verdana" pitchFamily="34" charset="0"/>
              <a:cs typeface="Verdana" pitchFamily="34" charset="0"/>
            </a:endParaRPr>
          </a:p>
          <a:p>
            <a:pPr>
              <a:buFont typeface="Arial"/>
              <a:buChar char="•"/>
            </a:pPr>
            <a:endParaRPr lang="en-US" sz="1600" dirty="0" smtClean="0">
              <a:solidFill>
                <a:srgbClr val="FFFFFF"/>
              </a:solidFill>
              <a:latin typeface="Verdana" pitchFamily="34" charset="0"/>
              <a:ea typeface="Verdana" pitchFamily="34" charset="0"/>
              <a:cs typeface="Verdana" pitchFamily="34" charset="0"/>
            </a:endParaRPr>
          </a:p>
          <a:p>
            <a:pPr>
              <a:buNone/>
            </a:pPr>
            <a:r>
              <a:rPr lang="en-US" sz="1600" dirty="0" smtClean="0">
                <a:solidFill>
                  <a:srgbClr val="FFFFFF"/>
                </a:solidFill>
                <a:latin typeface="Verdana" pitchFamily="34" charset="0"/>
                <a:ea typeface="Verdana" pitchFamily="34" charset="0"/>
                <a:cs typeface="Verdana" pitchFamily="34" charset="0"/>
              </a:rPr>
              <a:t> </a:t>
            </a:r>
          </a:p>
          <a:p>
            <a:pPr>
              <a:buNone/>
            </a:pPr>
            <a:r>
              <a:rPr lang="en-US" sz="1600" dirty="0" smtClean="0">
                <a:solidFill>
                  <a:srgbClr val="FFFFFF"/>
                </a:solidFill>
                <a:latin typeface="Verdana" pitchFamily="34" charset="0"/>
                <a:ea typeface="Verdana" pitchFamily="34" charset="0"/>
                <a:cs typeface="Verdana" pitchFamily="34" charset="0"/>
              </a:rPr>
              <a:t> </a:t>
            </a:r>
          </a:p>
          <a:p>
            <a:endParaRPr lang="en-US" sz="1200" dirty="0" smtClean="0">
              <a:solidFill>
                <a:schemeClr val="bg1"/>
              </a:solidFill>
              <a:latin typeface="Verdana" pitchFamily="34" charset="0"/>
            </a:endParaRPr>
          </a:p>
        </p:txBody>
      </p:sp>
      <p:pic>
        <p:nvPicPr>
          <p:cNvPr id="9" name="Picture 2" descr="C:\Users\Grace\AppData\Local\Microsoft\Windows\Temporary Internet Files\Content.IE5\1CL7XMV4\MC900442122[1].png">
            <a:hlinkClick r:id="" action="ppaction://hlinkshowjump?jump=firstslide"/>
          </p:cNvPr>
          <p:cNvPicPr>
            <a:picLocks noChangeAspect="1" noChangeArrowheads="1"/>
          </p:cNvPicPr>
          <p:nvPr/>
        </p:nvPicPr>
        <p:blipFill>
          <a:blip r:embed="rId4">
            <a:duotone>
              <a:schemeClr val="accent6">
                <a:shade val="45000"/>
                <a:satMod val="135000"/>
              </a:schemeClr>
              <a:prstClr val="white"/>
            </a:duotone>
          </a:blip>
          <a:srcRect/>
          <a:stretch>
            <a:fillRect/>
          </a:stretch>
        </p:blipFill>
        <p:spPr bwMode="auto">
          <a:xfrm>
            <a:off x="7636339" y="4829173"/>
            <a:ext cx="1237422" cy="122906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pace_background_2.gif"/>
          <p:cNvPicPr>
            <a:picLocks noChangeAspect="1"/>
          </p:cNvPicPr>
          <p:nvPr/>
        </p:nvPicPr>
        <p:blipFill>
          <a:blip r:embed="rId3"/>
          <a:stretch>
            <a:fillRect/>
          </a:stretch>
        </p:blipFill>
        <p:spPr>
          <a:xfrm>
            <a:off x="0" y="-55925"/>
            <a:ext cx="9143999" cy="6926559"/>
          </a:xfrm>
          <a:prstGeom prst="rect">
            <a:avLst/>
          </a:prstGeom>
        </p:spPr>
      </p:pic>
      <p:sp>
        <p:nvSpPr>
          <p:cNvPr id="3" name="TextBox 2"/>
          <p:cNvSpPr txBox="1"/>
          <p:nvPr/>
        </p:nvSpPr>
        <p:spPr>
          <a:xfrm>
            <a:off x="602119" y="481743"/>
            <a:ext cx="3678401" cy="523220"/>
          </a:xfrm>
          <a:prstGeom prst="rect">
            <a:avLst/>
          </a:prstGeom>
          <a:noFill/>
        </p:spPr>
        <p:txBody>
          <a:bodyPr wrap="square" rtlCol="0">
            <a:spAutoFit/>
          </a:bodyPr>
          <a:lstStyle/>
          <a:p>
            <a:r>
              <a:rPr lang="en-US" sz="2800" dirty="0" smtClean="0">
                <a:solidFill>
                  <a:srgbClr val="FF0000"/>
                </a:solidFill>
              </a:rPr>
              <a:t>Travel Journals</a:t>
            </a:r>
            <a:endParaRPr lang="en-US" sz="2800" dirty="0">
              <a:solidFill>
                <a:srgbClr val="FF0000"/>
              </a:solidFill>
            </a:endParaRPr>
          </a:p>
        </p:txBody>
      </p:sp>
      <p:sp>
        <p:nvSpPr>
          <p:cNvPr id="4" name="TextBox 3"/>
          <p:cNvSpPr txBox="1"/>
          <p:nvPr/>
        </p:nvSpPr>
        <p:spPr>
          <a:xfrm>
            <a:off x="744438" y="1324794"/>
            <a:ext cx="5364334" cy="4247317"/>
          </a:xfrm>
          <a:prstGeom prst="rect">
            <a:avLst/>
          </a:prstGeom>
          <a:noFill/>
        </p:spPr>
        <p:txBody>
          <a:bodyPr wrap="square" rtlCol="0">
            <a:spAutoFit/>
          </a:bodyPr>
          <a:lstStyle/>
          <a:p>
            <a:r>
              <a:rPr lang="en-US" dirty="0" smtClean="0">
                <a:solidFill>
                  <a:srgbClr val="FFFFFF"/>
                </a:solidFill>
              </a:rPr>
              <a:t>As part of this project, you will keep a 2 part travel journal.  This travel journal will consist of two separate items. The first item consists of an online blog that you will maintain to share your experiences while working to achieve each of the trip objectives.   The second component is a reflective journal that will be submitted at the end of the VFT for grading.  Unlike the blog that will give a brief report about your experiences, the reflective journal is to be an in-depth examination of your experiences along the way, how you reacted to these experiences and how the experience of this VFT has changed you. You are to be very specific giving concrete examples.  The reflective journals will only be read by the instructor and will not be published or shared with classmates or other teachers.</a:t>
            </a:r>
            <a:endParaRPr lang="en-US" dirty="0">
              <a:solidFill>
                <a:srgbClr val="FFFFFF"/>
              </a:solidFill>
            </a:endParaRPr>
          </a:p>
        </p:txBody>
      </p:sp>
      <p:pic>
        <p:nvPicPr>
          <p:cNvPr id="6" name="Picture 5" descr="eiffel_tower_flag_waving_lg_clr.gif"/>
          <p:cNvPicPr>
            <a:picLocks noChangeAspect="1"/>
          </p:cNvPicPr>
          <p:nvPr/>
        </p:nvPicPr>
        <p:blipFill>
          <a:blip r:embed="rId4"/>
          <a:stretch>
            <a:fillRect/>
          </a:stretch>
        </p:blipFill>
        <p:spPr>
          <a:xfrm>
            <a:off x="6658350" y="69382"/>
            <a:ext cx="1981200" cy="2971800"/>
          </a:xfrm>
          <a:prstGeom prst="rect">
            <a:avLst/>
          </a:prstGeom>
        </p:spPr>
      </p:pic>
      <p:pic>
        <p:nvPicPr>
          <p:cNvPr id="7" name="Picture 2" descr="C:\Users\Grace\AppData\Local\Microsoft\Windows\Temporary Internet Files\Content.IE5\1CL7XMV4\MC900442122[1].png">
            <a:hlinkClick r:id="" action="ppaction://hlinkshowjump?jump=firstslide"/>
          </p:cNvPr>
          <p:cNvPicPr>
            <a:picLocks noChangeAspect="1" noChangeArrowheads="1"/>
          </p:cNvPicPr>
          <p:nvPr/>
        </p:nvPicPr>
        <p:blipFill>
          <a:blip r:embed="rId5">
            <a:duotone>
              <a:schemeClr val="accent6">
                <a:shade val="45000"/>
                <a:satMod val="135000"/>
              </a:schemeClr>
              <a:prstClr val="white"/>
            </a:duotone>
          </a:blip>
          <a:srcRect/>
          <a:stretch>
            <a:fillRect/>
          </a:stretch>
        </p:blipFill>
        <p:spPr bwMode="auto">
          <a:xfrm>
            <a:off x="7636339" y="4829173"/>
            <a:ext cx="1237422" cy="122906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pace_background_2.gif"/>
          <p:cNvPicPr>
            <a:picLocks noChangeAspect="1"/>
          </p:cNvPicPr>
          <p:nvPr/>
        </p:nvPicPr>
        <p:blipFill>
          <a:blip r:embed="rId3"/>
          <a:stretch>
            <a:fillRect/>
          </a:stretch>
        </p:blipFill>
        <p:spPr>
          <a:xfrm>
            <a:off x="0" y="0"/>
            <a:ext cx="9143999" cy="6857999"/>
          </a:xfrm>
          <a:prstGeom prst="rect">
            <a:avLst/>
          </a:prstGeom>
        </p:spPr>
      </p:pic>
      <p:pic>
        <p:nvPicPr>
          <p:cNvPr id="4" name="Picture 3" descr="eiffel_tower_flag_waving_lg_clr.gif"/>
          <p:cNvPicPr>
            <a:picLocks noChangeAspect="1"/>
          </p:cNvPicPr>
          <p:nvPr/>
        </p:nvPicPr>
        <p:blipFill>
          <a:blip r:embed="rId4"/>
          <a:stretch>
            <a:fillRect/>
          </a:stretch>
        </p:blipFill>
        <p:spPr>
          <a:xfrm>
            <a:off x="6998717" y="309994"/>
            <a:ext cx="1485900" cy="2228850"/>
          </a:xfrm>
          <a:prstGeom prst="rect">
            <a:avLst/>
          </a:prstGeom>
        </p:spPr>
      </p:pic>
      <p:sp>
        <p:nvSpPr>
          <p:cNvPr id="5" name="TextBox 4"/>
          <p:cNvSpPr txBox="1"/>
          <p:nvPr/>
        </p:nvSpPr>
        <p:spPr>
          <a:xfrm>
            <a:off x="890112" y="455934"/>
            <a:ext cx="5492641" cy="8402299"/>
          </a:xfrm>
          <a:prstGeom prst="rect">
            <a:avLst/>
          </a:prstGeom>
          <a:noFill/>
        </p:spPr>
        <p:txBody>
          <a:bodyPr wrap="square" rtlCol="0">
            <a:spAutoFit/>
          </a:bodyPr>
          <a:lstStyle/>
          <a:p>
            <a:r>
              <a:rPr lang="en-US" sz="3600" dirty="0" smtClean="0">
                <a:solidFill>
                  <a:srgbClr val="FF0000"/>
                </a:solidFill>
              </a:rPr>
              <a:t>Facts about France:</a:t>
            </a:r>
            <a:endParaRPr lang="en-US" sz="2400" dirty="0" smtClean="0">
              <a:solidFill>
                <a:schemeClr val="bg1"/>
              </a:solidFill>
            </a:endParaRPr>
          </a:p>
          <a:p>
            <a:pPr>
              <a:buFont typeface="Arial"/>
              <a:buChar char="•"/>
            </a:pPr>
            <a:r>
              <a:rPr lang="en-US" sz="2400" dirty="0" smtClean="0">
                <a:solidFill>
                  <a:srgbClr val="FFFFFF"/>
                </a:solidFill>
              </a:rPr>
              <a:t>Population- </a:t>
            </a:r>
            <a:r>
              <a:rPr lang="en-US" sz="2400" dirty="0" smtClean="0">
                <a:solidFill>
                  <a:srgbClr val="8EB4E3"/>
                </a:solidFill>
              </a:rPr>
              <a:t>64,768,389</a:t>
            </a:r>
          </a:p>
          <a:p>
            <a:pPr>
              <a:buFont typeface="Arial"/>
              <a:buChar char="•"/>
            </a:pPr>
            <a:r>
              <a:rPr lang="en-US" sz="2400" dirty="0" smtClean="0">
                <a:solidFill>
                  <a:srgbClr val="FFFFFF"/>
                </a:solidFill>
              </a:rPr>
              <a:t>Median Age</a:t>
            </a:r>
            <a:r>
              <a:rPr lang="en-US" sz="2400" dirty="0" smtClean="0">
                <a:solidFill>
                  <a:srgbClr val="8EB4E3"/>
                </a:solidFill>
              </a:rPr>
              <a:t>-39.7 Years</a:t>
            </a:r>
          </a:p>
          <a:p>
            <a:pPr>
              <a:buFont typeface="Arial"/>
              <a:buChar char="•"/>
            </a:pPr>
            <a:r>
              <a:rPr lang="en-US" sz="2400" dirty="0" smtClean="0">
                <a:solidFill>
                  <a:srgbClr val="FFFFFF"/>
                </a:solidFill>
              </a:rPr>
              <a:t>Language-</a:t>
            </a:r>
            <a:r>
              <a:rPr lang="en-US" sz="2400" dirty="0" smtClean="0">
                <a:solidFill>
                  <a:srgbClr val="8EB4E3"/>
                </a:solidFill>
              </a:rPr>
              <a:t>French (national language), many others spoken</a:t>
            </a:r>
          </a:p>
          <a:p>
            <a:pPr>
              <a:buFont typeface="Arial"/>
              <a:buChar char="•"/>
            </a:pPr>
            <a:r>
              <a:rPr lang="en-US" sz="2400" dirty="0" smtClean="0">
                <a:solidFill>
                  <a:srgbClr val="FFFFFF"/>
                </a:solidFill>
              </a:rPr>
              <a:t>Religions-</a:t>
            </a:r>
            <a:r>
              <a:rPr lang="en-US" sz="2400" dirty="0" smtClean="0">
                <a:solidFill>
                  <a:srgbClr val="8EB4E3"/>
                </a:solidFill>
              </a:rPr>
              <a:t>Catholic, Protestant, Muslim, Jewish are the predominant religions</a:t>
            </a:r>
          </a:p>
          <a:p>
            <a:pPr>
              <a:buFont typeface="Arial"/>
              <a:buChar char="•"/>
            </a:pPr>
            <a:r>
              <a:rPr lang="en-US" sz="2400" dirty="0" smtClean="0">
                <a:solidFill>
                  <a:srgbClr val="FFFFFF"/>
                </a:solidFill>
              </a:rPr>
              <a:t>Schools/Education-</a:t>
            </a:r>
            <a:r>
              <a:rPr lang="en-US" sz="2400" dirty="0" smtClean="0">
                <a:solidFill>
                  <a:schemeClr val="bg2">
                    <a:lumMod val="40000"/>
                    <a:lumOff val="60000"/>
                  </a:schemeClr>
                </a:solidFill>
              </a:rPr>
              <a:t>Free public with private religious (mostly catholic) alternative</a:t>
            </a:r>
          </a:p>
          <a:p>
            <a:r>
              <a:rPr lang="en-US" sz="2400" dirty="0" smtClean="0"/>
              <a:t>Careers/Employment:</a:t>
            </a:r>
          </a:p>
          <a:p>
            <a:pPr lvl="1">
              <a:buFont typeface="Arial"/>
              <a:buChar char="•"/>
            </a:pPr>
            <a:r>
              <a:rPr lang="en-US" sz="2400" dirty="0" smtClean="0">
                <a:solidFill>
                  <a:srgbClr val="8EB4E3"/>
                </a:solidFill>
              </a:rPr>
              <a:t>agriculture: 3.8%</a:t>
            </a:r>
          </a:p>
          <a:p>
            <a:pPr lvl="1">
              <a:buFont typeface="Arial"/>
              <a:buChar char="•"/>
            </a:pPr>
            <a:r>
              <a:rPr lang="en-US" sz="2400" dirty="0" smtClean="0">
                <a:solidFill>
                  <a:srgbClr val="8EB4E3"/>
                </a:solidFill>
              </a:rPr>
              <a:t>industry: 24.3%</a:t>
            </a:r>
          </a:p>
          <a:p>
            <a:pPr lvl="1">
              <a:buFont typeface="Arial"/>
              <a:buChar char="•"/>
            </a:pPr>
            <a:r>
              <a:rPr lang="en-US" sz="2400" dirty="0" smtClean="0">
                <a:solidFill>
                  <a:srgbClr val="8EB4E3"/>
                </a:solidFill>
              </a:rPr>
              <a:t>services: 71.8% (2005)</a:t>
            </a:r>
          </a:p>
          <a:p>
            <a:r>
              <a:rPr lang="en-US" sz="1200" dirty="0" smtClean="0">
                <a:solidFill>
                  <a:schemeClr val="bg1"/>
                </a:solidFill>
              </a:rPr>
              <a:t>     </a:t>
            </a:r>
          </a:p>
          <a:p>
            <a:r>
              <a:rPr lang="en-US" sz="1200" dirty="0" smtClean="0">
                <a:solidFill>
                  <a:srgbClr val="FFFFFF"/>
                </a:solidFill>
              </a:rPr>
              <a:t>(</a:t>
            </a:r>
            <a:r>
              <a:rPr lang="en-US" sz="1200" dirty="0" err="1" smtClean="0">
                <a:solidFill>
                  <a:srgbClr val="FFFFFF"/>
                </a:solidFill>
              </a:rPr>
              <a:t>https://www.cia.gov/library/publications/the-world-factbook/geos/fr.htm</a:t>
            </a:r>
            <a:r>
              <a:rPr lang="en-US" sz="1200" dirty="0" err="1" smtClean="0">
                <a:solidFill>
                  <a:schemeClr val="bg1"/>
                </a:solidFill>
              </a:rPr>
              <a:t>l</a:t>
            </a:r>
            <a:r>
              <a:rPr lang="en-US" sz="1200" dirty="0" smtClean="0">
                <a:solidFill>
                  <a:schemeClr val="bg1"/>
                </a:solidFill>
              </a:rPr>
              <a:t>)</a:t>
            </a:r>
          </a:p>
          <a:p>
            <a:pPr>
              <a:buFont typeface="Arial"/>
              <a:buChar char="•"/>
            </a:pPr>
            <a:endParaRPr lang="en-US" sz="2400" dirty="0" smtClean="0">
              <a:solidFill>
                <a:schemeClr val="bg1"/>
              </a:solidFill>
            </a:endParaRPr>
          </a:p>
          <a:p>
            <a:pPr>
              <a:buFont typeface="Arial"/>
              <a:buChar char="•"/>
            </a:pPr>
            <a:endParaRPr lang="en-US" sz="3600" dirty="0" smtClean="0">
              <a:solidFill>
                <a:schemeClr val="bg1"/>
              </a:solidFill>
            </a:endParaRPr>
          </a:p>
          <a:p>
            <a:pPr>
              <a:buFont typeface="Arial"/>
              <a:buChar char="•"/>
            </a:pPr>
            <a:endParaRPr lang="en-US" sz="3600" dirty="0" smtClean="0">
              <a:solidFill>
                <a:schemeClr val="bg1"/>
              </a:solidFill>
            </a:endParaRPr>
          </a:p>
          <a:p>
            <a:pPr>
              <a:buFont typeface="Arial"/>
              <a:buChar char="•"/>
            </a:pPr>
            <a:endParaRPr lang="en-US" sz="3600" dirty="0" smtClean="0">
              <a:solidFill>
                <a:schemeClr val="bg1"/>
              </a:solidFill>
            </a:endParaRPr>
          </a:p>
          <a:p>
            <a:r>
              <a:rPr lang="en-US" sz="3600" dirty="0" smtClean="0">
                <a:solidFill>
                  <a:schemeClr val="bg1"/>
                </a:solidFill>
              </a:rPr>
              <a:t>(</a:t>
            </a:r>
            <a:r>
              <a:rPr lang="en-US" sz="1200" dirty="0" smtClean="0">
                <a:solidFill>
                  <a:schemeClr val="bg1"/>
                </a:solidFill>
              </a:rPr>
              <a:t>http://</a:t>
            </a:r>
            <a:r>
              <a:rPr lang="en-US" sz="1200" dirty="0" err="1" smtClean="0">
                <a:solidFill>
                  <a:schemeClr val="bg1"/>
                </a:solidFill>
              </a:rPr>
              <a:t>www.justfrance.org/france/paris/city.asp</a:t>
            </a:r>
            <a:r>
              <a:rPr lang="en-US" sz="3600" dirty="0" smtClean="0">
                <a:solidFill>
                  <a:schemeClr val="bg1"/>
                </a:solidFill>
              </a:rPr>
              <a:t>)</a:t>
            </a:r>
            <a:endParaRPr lang="en-US" sz="3600" dirty="0">
              <a:solidFill>
                <a:schemeClr val="bg1"/>
              </a:solidFill>
            </a:endParaRPr>
          </a:p>
        </p:txBody>
      </p:sp>
      <p:pic>
        <p:nvPicPr>
          <p:cNvPr id="6" name="Picture 5" descr="airline_travel_rough_ride_lg_clr.gif"/>
          <p:cNvPicPr>
            <a:picLocks noChangeAspect="1"/>
          </p:cNvPicPr>
          <p:nvPr/>
        </p:nvPicPr>
        <p:blipFill>
          <a:blip r:embed="rId5"/>
          <a:stretch>
            <a:fillRect/>
          </a:stretch>
        </p:blipFill>
        <p:spPr>
          <a:xfrm>
            <a:off x="9143999" y="0"/>
            <a:ext cx="2235200" cy="1155700"/>
          </a:xfrm>
          <a:prstGeom prst="rect">
            <a:avLst/>
          </a:prstGeom>
        </p:spPr>
      </p:pic>
      <p:pic>
        <p:nvPicPr>
          <p:cNvPr id="3074" name="Picture 2" descr="C:\Users\Grace\AppData\Local\Microsoft\Windows\Temporary Internet Files\Content.IE5\1CL7XMV4\MC900001209[1].wmf">
            <a:hlinkClick r:id="rId6" action="ppaction://hlinksldjump"/>
          </p:cNvPr>
          <p:cNvPicPr>
            <a:picLocks noChangeAspect="1" noChangeArrowheads="1"/>
          </p:cNvPicPr>
          <p:nvPr/>
        </p:nvPicPr>
        <p:blipFill>
          <a:blip r:embed="rId7"/>
          <a:srcRect/>
          <a:stretch>
            <a:fillRect/>
          </a:stretch>
        </p:blipFill>
        <p:spPr bwMode="auto">
          <a:xfrm>
            <a:off x="7303398" y="5075583"/>
            <a:ext cx="1429783" cy="959390"/>
          </a:xfrm>
          <a:prstGeom prst="rect">
            <a:avLst/>
          </a:prstGeom>
          <a:noFill/>
        </p:spPr>
      </p:pic>
      <p:sp>
        <p:nvSpPr>
          <p:cNvPr id="8" name="TextBox 7"/>
          <p:cNvSpPr txBox="1"/>
          <p:nvPr/>
        </p:nvSpPr>
        <p:spPr>
          <a:xfrm>
            <a:off x="7303398" y="6202017"/>
            <a:ext cx="1181219" cy="369332"/>
          </a:xfrm>
          <a:prstGeom prst="rect">
            <a:avLst/>
          </a:prstGeom>
          <a:noFill/>
        </p:spPr>
        <p:txBody>
          <a:bodyPr wrap="square" rtlCol="0">
            <a:spAutoFit/>
          </a:bodyPr>
          <a:lstStyle/>
          <a:p>
            <a:pPr algn="ctr"/>
            <a:r>
              <a:rPr lang="en-US" dirty="0" smtClean="0"/>
              <a:t>Next Slide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19053 0.09263 C -0.21239 0.09333 -0.23096 0.09518 -0.25195 0.09773 C -0.26497 0.10375 -0.27694 0.1107 -0.29013 0.11556 C -0.29828 0.12691 -0.32206 0.13525 -0.32206 0.13548 C -0.34218 0.15817 -0.36457 0.17786 -0.38227 0.20426 C -0.38782 0.21237 -0.39094 0.22325 -0.39702 0.23043 C -0.40847 0.2434 -0.40378 0.23738 -0.41541 0.25336 C -0.41836 0.25706 -0.42062 0.26193 -0.42391 0.26494 C -0.45046 0.28786 -0.48048 0.29921 -0.51119 0.30755 C -0.5256 0.30593 -0.54 0.30523 -0.55423 0.30268 C -0.56776 0.29991 -0.57973 0.28995 -0.59223 0.283 C -0.62398 0.26494 -0.64654 0.24849 -0.67829 0.23691 C -0.6861 0.24016 -0.69408 0.2427 -0.70172 0.24687 C -0.70606 0.24919 -0.71768 0.26262 -0.71994 0.26494 C -0.74076 0.28462 -0.76141 0.30546 -0.78275 0.32399 C -0.80011 0.33858 -0.81451 0.3453 -0.83186 0.35827 C -0.84713 0.36938 -0.86101 0.38281 -0.87611 0.39439 C -0.88687 0.40227 -0.92157 0.42751 -0.93129 0.43052 C -0.94187 0.43353 -0.95176 0.43816 -0.962 0.44187 C -0.98039 0.44789 -0.99844 0.45229 -1.01492 0.4648 C -1.02221 0.46989 -1.03488 0.47916 -1.03939 0.48958 C -1.05414 0.522 -1.05588 0.55257 -1.08121 0.57804 C -1.08971 0.58638 -1.09769 0.59634 -1.10706 0.60259 C -1.11348 0.60653 -1.12025 0.60815 -1.12667 0.61232 C -1.12823 0.61325 -1.13361 0.61695 -1.135 0.61903 C -1.13865 0.62297 -1.14507 0.632 -1.14507 0.63224 C -1.14958 0.64405 -1.17196 0.67392 -1.17942 0.68457 C -1.19192 0.70218 -1.20319 0.72186 -1.21638 0.73877 C -1.23287 0.76007 -1.25161 0.7786 -1.26792 0.80106 C -1.2615 0.80384 -1.26063 0.79689 -1.25438 0.79273 C -1.253 0.7918 -1.25681 0.79481 -1.25803 0.79597 C -1.26358 0.8013 -1.2608 0.80106 -1.26427 0.80106 " pathEditMode="relative" rAng="0" ptsTypes="fffffffffffffffffffffffffffffffA">
                                      <p:cBhvr>
                                        <p:cTn id="6" dur="3000" fill="hold"/>
                                        <p:tgtEl>
                                          <p:spTgt spid="6"/>
                                        </p:tgtEl>
                                        <p:attrNameLst>
                                          <p:attrName>ppt_x</p:attrName>
                                          <p:attrName>ppt_y</p:attrName>
                                        </p:attrNameLst>
                                      </p:cBhvr>
                                      <p:rCtr x="-539" y="3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pace_background_2.gif"/>
          <p:cNvPicPr>
            <a:picLocks noChangeAspect="1"/>
          </p:cNvPicPr>
          <p:nvPr/>
        </p:nvPicPr>
        <p:blipFill>
          <a:blip r:embed="rId5"/>
          <a:stretch>
            <a:fillRect/>
          </a:stretch>
        </p:blipFill>
        <p:spPr>
          <a:xfrm>
            <a:off x="0" y="0"/>
            <a:ext cx="9144000" cy="6850863"/>
          </a:xfrm>
          <a:prstGeom prst="rect">
            <a:avLst/>
          </a:prstGeom>
        </p:spPr>
      </p:pic>
      <p:sp>
        <p:nvSpPr>
          <p:cNvPr id="3" name="Rectangle 2"/>
          <p:cNvSpPr/>
          <p:nvPr/>
        </p:nvSpPr>
        <p:spPr>
          <a:xfrm>
            <a:off x="2556199" y="155959"/>
            <a:ext cx="5905433"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Some facts about Paris France</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Picture 3" descr="eiffel_tower_flag_waving_lg_clr.gif">
            <a:hlinkClick r:id="" action="ppaction://hlinkshowjump?jump=firstslide"/>
          </p:cNvPr>
          <p:cNvPicPr>
            <a:picLocks noChangeAspect="1"/>
          </p:cNvPicPr>
          <p:nvPr/>
        </p:nvPicPr>
        <p:blipFill>
          <a:blip r:embed="rId6"/>
          <a:stretch>
            <a:fillRect/>
          </a:stretch>
        </p:blipFill>
        <p:spPr>
          <a:xfrm>
            <a:off x="987561" y="297814"/>
            <a:ext cx="1981200" cy="2971800"/>
          </a:xfrm>
          <a:prstGeom prst="rect">
            <a:avLst/>
          </a:prstGeom>
        </p:spPr>
      </p:pic>
      <p:sp>
        <p:nvSpPr>
          <p:cNvPr id="7" name="TextBox 6"/>
          <p:cNvSpPr txBox="1"/>
          <p:nvPr/>
        </p:nvSpPr>
        <p:spPr>
          <a:xfrm>
            <a:off x="2740693" y="802290"/>
            <a:ext cx="5720939" cy="5909311"/>
          </a:xfrm>
          <a:prstGeom prst="rect">
            <a:avLst/>
          </a:prstGeom>
          <a:noFill/>
        </p:spPr>
        <p:txBody>
          <a:bodyPr wrap="square" rtlCol="0">
            <a:spAutoFit/>
          </a:bodyPr>
          <a:lstStyle/>
          <a:p>
            <a:r>
              <a:rPr lang="en-US" dirty="0" smtClean="0">
                <a:solidFill>
                  <a:srgbClr val="FFFFFF"/>
                </a:solidFill>
              </a:rPr>
              <a:t>Paris is the capital of the Republic of France, a country steeped in rich agricultural and technological traditions.  It is also a Mecca for artists, poets and anyone seeking a culture of free expression and creativity. Prior to the French revolution (1789-1994), the governmental structure of France was that of a monarchy. Since the revolution and as a result of the establishment of the French constitution of 1958, the government of France has transitioned to what is now a nation-state with a freely elected president (Nicolas </a:t>
            </a:r>
            <a:r>
              <a:rPr lang="en-US" dirty="0" err="1" smtClean="0">
                <a:solidFill>
                  <a:srgbClr val="FFFFFF"/>
                </a:solidFill>
              </a:rPr>
              <a:t>SarKozy</a:t>
            </a:r>
            <a:r>
              <a:rPr lang="en-US" dirty="0" smtClean="0">
                <a:solidFill>
                  <a:srgbClr val="FFFFFF"/>
                </a:solidFill>
              </a:rPr>
              <a:t>) and parliament. Today, France is an integral player in what is now the European Union and continues, under the current leadership of President Sarkozy, to stress the importance of the EU. </a:t>
            </a:r>
          </a:p>
          <a:p>
            <a:r>
              <a:rPr lang="en-US" sz="1200" dirty="0" smtClean="0">
                <a:solidFill>
                  <a:srgbClr val="FFFFFF"/>
                </a:solidFill>
              </a:rPr>
              <a:t>                                         (http://www.state.gov/r/pa/ei/bgn/3842.htm#travel)</a:t>
            </a:r>
            <a:endParaRPr lang="en-US" dirty="0" smtClean="0">
              <a:solidFill>
                <a:srgbClr val="FFFFFF"/>
              </a:solidFill>
            </a:endParaRPr>
          </a:p>
          <a:p>
            <a:endParaRPr lang="en-US" dirty="0" smtClean="0">
              <a:solidFill>
                <a:srgbClr val="FFFFFF"/>
              </a:solidFill>
            </a:endParaRPr>
          </a:p>
          <a:p>
            <a:r>
              <a:rPr lang="en-US" dirty="0" smtClean="0">
                <a:solidFill>
                  <a:srgbClr val="FFFFFF"/>
                </a:solidFill>
              </a:rPr>
              <a:t>Paris has long been the scene of artistic, musical and cultural creativity. It is also the gathering place for people from all over the globe.  You need only to walk the streets or enter a downtown shop in Paris to hear and see the multitude of languages and cultures that make Paris the gathering place of the world it is today.</a:t>
            </a:r>
            <a:endParaRPr lang="en-US" dirty="0">
              <a:solidFill>
                <a:srgbClr val="FFFFFF"/>
              </a:solidFill>
            </a:endParaRPr>
          </a:p>
        </p:txBody>
      </p:sp>
      <p:pic>
        <p:nvPicPr>
          <p:cNvPr id="8" name="Paris Intro Part 1.mov">
            <a:hlinkClick r:id="" action="ppaction://media"/>
          </p:cNvPr>
          <p:cNvPicPr/>
          <p:nvPr>
            <a:videoFile r:link="rId1"/>
          </p:nvPr>
        </p:nvPicPr>
        <p:blipFill>
          <a:blip r:embed="rId7"/>
          <a:stretch>
            <a:fillRect/>
          </a:stretch>
        </p:blipFill>
        <p:spPr>
          <a:xfrm>
            <a:off x="-573168" y="4540159"/>
            <a:ext cx="249237" cy="249237"/>
          </a:xfrm>
          <a:prstGeom prst="rect">
            <a:avLst/>
          </a:prstGeom>
        </p:spPr>
      </p:pic>
      <p:pic>
        <p:nvPicPr>
          <p:cNvPr id="9" name="Paris Intro Part 2.mov">
            <a:hlinkClick r:id="" action="ppaction://media"/>
          </p:cNvPr>
          <p:cNvPicPr/>
          <p:nvPr>
            <a:videoFile r:link="rId2"/>
          </p:nvPr>
        </p:nvPicPr>
        <p:blipFill>
          <a:blip r:embed="rId7"/>
          <a:stretch>
            <a:fillRect/>
          </a:stretch>
        </p:blipFill>
        <p:spPr>
          <a:xfrm>
            <a:off x="-573168" y="5472914"/>
            <a:ext cx="249237" cy="249237"/>
          </a:xfrm>
          <a:prstGeom prst="rect">
            <a:avLst/>
          </a:prstGeom>
        </p:spPr>
      </p:pic>
      <p:pic>
        <p:nvPicPr>
          <p:cNvPr id="10" name="Picture 2" descr="C:\Users\Grace\AppData\Local\Microsoft\Windows\Temporary Internet Files\Content.IE5\1CL7XMV4\MC900001209[1].wmf">
            <a:hlinkClick r:id="rId8" action="ppaction://hlinksldjump"/>
          </p:cNvPr>
          <p:cNvPicPr>
            <a:picLocks noChangeAspect="1" noChangeArrowheads="1"/>
          </p:cNvPicPr>
          <p:nvPr/>
        </p:nvPicPr>
        <p:blipFill>
          <a:blip r:embed="rId9"/>
          <a:srcRect/>
          <a:stretch>
            <a:fillRect/>
          </a:stretch>
        </p:blipFill>
        <p:spPr bwMode="auto">
          <a:xfrm>
            <a:off x="465276" y="5075583"/>
            <a:ext cx="1429783" cy="95939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2725" fill="hold"/>
                                        <p:tgtEl>
                                          <p:spTgt spid="8"/>
                                        </p:tgtEl>
                                      </p:cBhvr>
                                    </p:cmd>
                                  </p:childTnLst>
                                </p:cTn>
                              </p:par>
                            </p:childTnLst>
                          </p:cTn>
                        </p:par>
                        <p:par>
                          <p:cTn id="7" fill="hold">
                            <p:stCondLst>
                              <p:cond delay="22725"/>
                            </p:stCondLst>
                            <p:childTnLst>
                              <p:par>
                                <p:cTn id="8" presetID="1" presetClass="mediacall" presetSubtype="0" fill="hold" nodeType="afterEffect">
                                  <p:stCondLst>
                                    <p:cond delay="0"/>
                                  </p:stCondLst>
                                  <p:childTnLst>
                                    <p:cmd type="call" cmd="playFrom(0.0)">
                                      <p:cBhvr>
                                        <p:cTn id="9" dur="18905"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video>
            <p:vide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video>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eiffel_tower_flag_waving_lg_clr.gif">
            <a:hlinkClick r:id="rId4"/>
          </p:cNvPr>
          <p:cNvPicPr>
            <a:picLocks noChangeAspect="1"/>
          </p:cNvPicPr>
          <p:nvPr/>
        </p:nvPicPr>
        <p:blipFill>
          <a:blip r:embed="rId5"/>
          <a:stretch>
            <a:fillRect/>
          </a:stretch>
        </p:blipFill>
        <p:spPr>
          <a:xfrm>
            <a:off x="3990907" y="1573212"/>
            <a:ext cx="1485900" cy="2228850"/>
          </a:xfrm>
          <a:prstGeom prst="rect">
            <a:avLst/>
          </a:prstGeom>
        </p:spPr>
      </p:pic>
      <p:sp>
        <p:nvSpPr>
          <p:cNvPr id="5" name="TextBox 4"/>
          <p:cNvSpPr txBox="1"/>
          <p:nvPr/>
        </p:nvSpPr>
        <p:spPr>
          <a:xfrm>
            <a:off x="2918200" y="4926921"/>
            <a:ext cx="4081887" cy="1200329"/>
          </a:xfrm>
          <a:prstGeom prst="rect">
            <a:avLst/>
          </a:prstGeom>
          <a:noFill/>
        </p:spPr>
        <p:txBody>
          <a:bodyPr wrap="square" rtlCol="0">
            <a:spAutoFit/>
          </a:bodyPr>
          <a:lstStyle/>
          <a:p>
            <a:pPr algn="ctr"/>
            <a:endParaRPr lang="en-US" dirty="0" smtClean="0"/>
          </a:p>
          <a:p>
            <a:pPr algn="ctr"/>
            <a:r>
              <a:rPr lang="en-US" dirty="0" smtClean="0"/>
              <a:t>Please click the hyperlink above to access information about the Eiffel Tower.</a:t>
            </a:r>
          </a:p>
          <a:p>
            <a:endParaRPr lang="en-US" dirty="0"/>
          </a:p>
        </p:txBody>
      </p:sp>
      <p:pic>
        <p:nvPicPr>
          <p:cNvPr id="6" name="Picture 5" descr="airline_travel_rough_ride_lg_clr.gif"/>
          <p:cNvPicPr>
            <a:picLocks noChangeAspect="1"/>
          </p:cNvPicPr>
          <p:nvPr/>
        </p:nvPicPr>
        <p:blipFill>
          <a:blip r:embed="rId6"/>
          <a:stretch>
            <a:fillRect/>
          </a:stretch>
        </p:blipFill>
        <p:spPr>
          <a:xfrm>
            <a:off x="9144000" y="26834"/>
            <a:ext cx="2235200" cy="1155700"/>
          </a:xfrm>
          <a:prstGeom prst="rect">
            <a:avLst/>
          </a:prstGeom>
        </p:spPr>
      </p:pic>
      <p:pic>
        <p:nvPicPr>
          <p:cNvPr id="7" name="Eiffel Tower Introduction.mov">
            <a:hlinkClick r:id="" action="ppaction://media"/>
          </p:cNvPr>
          <p:cNvPicPr/>
          <p:nvPr>
            <a:videoFile r:link="rId1"/>
          </p:nvPr>
        </p:nvPicPr>
        <p:blipFill>
          <a:blip r:embed="rId7"/>
          <a:stretch>
            <a:fillRect/>
          </a:stretch>
        </p:blipFill>
        <p:spPr>
          <a:xfrm>
            <a:off x="-586395" y="3552825"/>
            <a:ext cx="249237" cy="249237"/>
          </a:xfrm>
          <a:prstGeom prst="rect">
            <a:avLst/>
          </a:prstGeom>
        </p:spPr>
      </p:pic>
      <p:sp>
        <p:nvSpPr>
          <p:cNvPr id="8" name="Rectangle 7"/>
          <p:cNvSpPr/>
          <p:nvPr/>
        </p:nvSpPr>
        <p:spPr>
          <a:xfrm>
            <a:off x="2918200" y="4742255"/>
            <a:ext cx="3916265" cy="646331"/>
          </a:xfrm>
          <a:prstGeom prst="rect">
            <a:avLst/>
          </a:prstGeom>
        </p:spPr>
        <p:txBody>
          <a:bodyPr wrap="none">
            <a:spAutoFit/>
          </a:bodyPr>
          <a:lstStyle/>
          <a:p>
            <a:r>
              <a:rPr lang="en-US" dirty="0" smtClean="0">
                <a:hlinkClick r:id="rId8"/>
              </a:rPr>
              <a:t>http://www.tour-eiffel.com/multimedia</a:t>
            </a:r>
            <a:endParaRPr lang="en-US" dirty="0" smtClean="0"/>
          </a:p>
          <a:p>
            <a:endParaRPr lang="en-US" dirty="0"/>
          </a:p>
        </p:txBody>
      </p:sp>
      <p:sp>
        <p:nvSpPr>
          <p:cNvPr id="9" name="Rectangle 8"/>
          <p:cNvSpPr/>
          <p:nvPr/>
        </p:nvSpPr>
        <p:spPr>
          <a:xfrm>
            <a:off x="198081" y="259204"/>
            <a:ext cx="874784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La Tour Eiffel/The Eiffel Tower</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 name="Picture 2" descr="C:\Users\Grace\AppData\Local\Microsoft\Windows\Temporary Internet Files\Content.IE5\1CL7XMV4\MC900001209[1].wmf">
            <a:hlinkClick r:id="rId9" action="ppaction://hlinksldjump"/>
          </p:cNvPr>
          <p:cNvPicPr>
            <a:picLocks noChangeAspect="1" noChangeArrowheads="1"/>
          </p:cNvPicPr>
          <p:nvPr/>
        </p:nvPicPr>
        <p:blipFill>
          <a:blip r:embed="rId10"/>
          <a:srcRect/>
          <a:stretch>
            <a:fillRect/>
          </a:stretch>
        </p:blipFill>
        <p:spPr bwMode="auto">
          <a:xfrm>
            <a:off x="7303398" y="5075583"/>
            <a:ext cx="1429783" cy="95939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1055 0.01644 C -0.13413 0.01296 -0.16242 0.01366 -0.19035 0.0213 C -0.20667 0.03265 -0.22541 0.03867 -0.24068 0.05257 C -0.24519 0.0565 -0.25022 0.05928 -0.25421 0.06391 C -0.25699 0.06669 -0.25855 0.07179 -0.2615 0.07387 C -0.27312 0.08128 -0.28388 0.08985 -0.29603 0.09518 C -0.30731 0.10514 -0.32188 0.10977 -0.33403 0.11811 C -0.34271 0.12366 -0.34739 0.13663 -0.35485 0.14428 C -0.37689 0.16628 -0.39146 0.1723 -0.41888 0.17554 C -0.4345 0.18226 -0.44612 0.18365 -0.46296 0.18527 C -0.47736 0.18851 -0.48985 0.19546 -0.50356 0.20171 C -0.52247 0.21838 -0.53184 0.24316 -0.54902 0.26239 C -0.57227 0.28809 -0.59969 0.30755 -0.62884 0.3182 C -0.65903 0.32885 -0.7222 0.32792 -0.7222 0.32816 C -0.73729 0.33302 -0.74666 0.3351 -0.76037 0.34599 C -0.76523 0.34946 -0.78969 0.36915 -0.79351 0.37054 C -0.81416 0.37679 -0.83238 0.38675 -0.85251 0.39346 C -0.86309 0.40203 -0.87437 0.4113 -0.88322 0.42311 C -0.886 0.42658 -0.88756 0.43145 -0.89051 0.43446 C -0.89467 0.43816 -0.89953 0.44001 -0.90404 0.44279 C -0.91203 0.45321 -0.92452 0.45669 -0.93233 0.46734 C -0.95211 0.49351 -0.97293 0.52107 -0.9974 0.53937 C -1.01406 0.55164 -1.0321 0.55928 -1.04893 0.57063 C -1.06091 0.5785 -1.07323 0.59124 -1.08589 0.5968 C -1.10064 0.61347 -1.11366 0.63293 -1.12633 0.65261 C -1.13413 0.66465 -1.14055 0.68295 -1.15097 0.69198 C -1.15409 0.69476 -1.15825 0.69499 -1.16207 0.69685 C -1.16433 0.69777 -1.16693 0.69847 -1.16936 0.70009 C -1.17127 0.70125 -1.17318 0.70356 -1.17508 0.70495 C -1.1756 0.70495 -1.19001 0.71144 -1.19278 0.71329 C -1.21204 0.72672 -1.23148 0.74201 -1.25282 0.74918 C -1.25716 0.75497 -1.25473 0.75428 -1.25907 0.75428 " pathEditMode="relative" rAng="0" ptsTypes="fffffffffffffffffffffffffffffffA">
                                      <p:cBhvr>
                                        <p:cTn id="6" dur="5000" fill="hold"/>
                                        <p:tgtEl>
                                          <p:spTgt spid="6"/>
                                        </p:tgtEl>
                                        <p:attrNameLst>
                                          <p:attrName>ppt_x</p:attrName>
                                          <p:attrName>ppt_y</p:attrName>
                                        </p:attrNameLst>
                                      </p:cBhvr>
                                      <p:rCtr x="-577" y="368"/>
                                    </p:animMotion>
                                  </p:childTnLst>
                                </p:cTn>
                              </p:par>
                              <p:par>
                                <p:cTn id="7" presetID="1" presetClass="mediacall" presetSubtype="0" fill="hold" nodeType="withEffect">
                                  <p:stCondLst>
                                    <p:cond delay="0"/>
                                  </p:stCondLst>
                                  <p:childTnLst>
                                    <p:cmd type="call" cmd="playFrom(0.0)">
                                      <p:cBhvr>
                                        <p:cTn id="8" dur="721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9"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video>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26141" y="3025588"/>
            <a:ext cx="7436224" cy="4278094"/>
          </a:xfrm>
          <a:prstGeom prst="rect">
            <a:avLst/>
          </a:prstGeom>
          <a:noFill/>
        </p:spPr>
        <p:txBody>
          <a:bodyPr wrap="square" rtlCol="0">
            <a:spAutoFit/>
          </a:bodyPr>
          <a:lstStyle/>
          <a:p>
            <a:r>
              <a:rPr lang="en-US" dirty="0" smtClean="0"/>
              <a:t>Designed by famed French engineer Gustav Eiffel, this masterpiece of engineering was constructed as a temporary focal point for the World Exhibition of 1889.  Because the overwhelming response of not only the exhibition attendees but the French citizens themselves, the decision was made to keep the tower and it became one of the most memorable landmarks of the city of Paris. </a:t>
            </a:r>
          </a:p>
          <a:p>
            <a:endParaRPr lang="en-US" dirty="0" smtClean="0"/>
          </a:p>
          <a:p>
            <a:endParaRPr lang="en-US" dirty="0" smtClean="0"/>
          </a:p>
          <a:p>
            <a:endParaRPr lang="en-US" dirty="0" smtClean="0"/>
          </a:p>
          <a:p>
            <a:endParaRPr lang="en-US" dirty="0" smtClean="0"/>
          </a:p>
          <a:p>
            <a:r>
              <a:rPr lang="en-US" sz="1000" dirty="0" smtClean="0"/>
              <a:t>Photograph courtesy of the Eiffel Tower Website:</a:t>
            </a:r>
          </a:p>
          <a:p>
            <a:r>
              <a:rPr lang="en-US" sz="1000" dirty="0" smtClean="0">
                <a:hlinkClick r:id="rId4"/>
              </a:rPr>
              <a:t>http://www.tour-eiffel.com/everything-about-the-tower/gustave-eiffel</a:t>
            </a:r>
            <a:endParaRPr lang="en-US" sz="1000" dirty="0" smtClean="0"/>
          </a:p>
          <a:p>
            <a:endParaRPr lang="en-US" dirty="0" smtClean="0"/>
          </a:p>
          <a:p>
            <a:endParaRPr lang="en-US" dirty="0" smtClean="0"/>
          </a:p>
          <a:p>
            <a:endParaRPr lang="en-US" dirty="0" smtClean="0"/>
          </a:p>
          <a:p>
            <a:endParaRPr lang="en-US" dirty="0" smtClean="0"/>
          </a:p>
        </p:txBody>
      </p:sp>
      <p:pic>
        <p:nvPicPr>
          <p:cNvPr id="3" name="Picture 2" descr="vis-3-2-gustave-eiffel.jpg"/>
          <p:cNvPicPr>
            <a:picLocks noChangeAspect="1"/>
          </p:cNvPicPr>
          <p:nvPr/>
        </p:nvPicPr>
        <p:blipFill>
          <a:blip r:embed="rId5"/>
          <a:stretch>
            <a:fillRect/>
          </a:stretch>
        </p:blipFill>
        <p:spPr>
          <a:xfrm>
            <a:off x="3477185" y="571500"/>
            <a:ext cx="1866900" cy="1905000"/>
          </a:xfrm>
          <a:prstGeom prst="rect">
            <a:avLst/>
          </a:prstGeom>
        </p:spPr>
      </p:pic>
      <p:pic>
        <p:nvPicPr>
          <p:cNvPr id="4" name="Gustav Eiffel Overview.mov">
            <a:hlinkClick r:id="" action="ppaction://media"/>
          </p:cNvPr>
          <p:cNvPicPr/>
          <p:nvPr>
            <a:videoFile r:link="rId1"/>
          </p:nvPr>
        </p:nvPicPr>
        <p:blipFill>
          <a:blip r:embed="rId6"/>
          <a:stretch>
            <a:fillRect/>
          </a:stretch>
        </p:blipFill>
        <p:spPr>
          <a:xfrm>
            <a:off x="-834541" y="4295913"/>
            <a:ext cx="249237" cy="249237"/>
          </a:xfrm>
          <a:prstGeom prst="rect">
            <a:avLst/>
          </a:prstGeom>
        </p:spPr>
      </p:pic>
      <p:pic>
        <p:nvPicPr>
          <p:cNvPr id="5" name="Picture 2" descr="C:\Users\Grace\AppData\Local\Microsoft\Windows\Temporary Internet Files\Content.IE5\1CL7XMV4\MC900001209[1].wmf">
            <a:hlinkClick r:id="rId7" action="ppaction://hlinksldjump"/>
          </p:cNvPr>
          <p:cNvPicPr>
            <a:picLocks noChangeAspect="1" noChangeArrowheads="1"/>
          </p:cNvPicPr>
          <p:nvPr/>
        </p:nvPicPr>
        <p:blipFill>
          <a:blip r:embed="rId8"/>
          <a:srcRect/>
          <a:stretch>
            <a:fillRect/>
          </a:stretch>
        </p:blipFill>
        <p:spPr bwMode="auto">
          <a:xfrm>
            <a:off x="7303398" y="5075583"/>
            <a:ext cx="1429783" cy="95939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963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1044</TotalTime>
  <Words>2261</Words>
  <Application>Microsoft Macintosh PowerPoint</Application>
  <PresentationFormat>On-screen Show (4:3)</PresentationFormat>
  <Paragraphs>196</Paragraphs>
  <Slides>21</Slides>
  <Notes>21</Notes>
  <HiddenSlides>0</HiddenSlides>
  <MMClips>15</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Wilkes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 Services</dc:creator>
  <cp:lastModifiedBy>Surdovel, Grace</cp:lastModifiedBy>
  <cp:revision>218</cp:revision>
  <dcterms:created xsi:type="dcterms:W3CDTF">2011-11-01T20:16:24Z</dcterms:created>
  <dcterms:modified xsi:type="dcterms:W3CDTF">2011-11-01T20:17:20Z</dcterms:modified>
</cp:coreProperties>
</file>